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94" r:id="rId6"/>
    <p:sldId id="600" r:id="rId7"/>
    <p:sldId id="292" r:id="rId8"/>
    <p:sldId id="328" r:id="rId9"/>
    <p:sldId id="599" r:id="rId10"/>
    <p:sldId id="601" r:id="rId11"/>
    <p:sldId id="361" r:id="rId12"/>
    <p:sldId id="290" r:id="rId13"/>
  </p:sldIdLst>
  <p:sldSz cx="12192000" cy="6858000"/>
  <p:notesSz cx="6797675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yka Kurklietytė" initials="DK" lastIdx="13" clrIdx="0"/>
  <p:cmAuthor id="2" name="Izabela Savickienė" initials="IS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E40"/>
    <a:srgbClr val="E1E1E1"/>
    <a:srgbClr val="F3F3F2"/>
    <a:srgbClr val="000000"/>
    <a:srgbClr val="FFFF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6E336-4D76-41F2-B866-4DD8EE175DAC}" v="4" dt="2024-09-27T11:56:01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Vidutinis stili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3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anta Railienė" userId="36b8a20c-cfdf-4e0d-b93b-c4a5095e4193" providerId="ADAL" clId="{DFD6E336-4D76-41F2-B866-4DD8EE175DAC}"/>
    <pc:docChg chg="undo custSel modSld">
      <pc:chgData name="Jolanta Railienė" userId="36b8a20c-cfdf-4e0d-b93b-c4a5095e4193" providerId="ADAL" clId="{DFD6E336-4D76-41F2-B866-4DD8EE175DAC}" dt="2024-09-30T11:43:57.708" v="1916" actId="13926"/>
      <pc:docMkLst>
        <pc:docMk/>
      </pc:docMkLst>
      <pc:sldChg chg="modSp mod">
        <pc:chgData name="Jolanta Railienė" userId="36b8a20c-cfdf-4e0d-b93b-c4a5095e4193" providerId="ADAL" clId="{DFD6E336-4D76-41F2-B866-4DD8EE175DAC}" dt="2024-09-24T06:27:28.983" v="1" actId="20577"/>
        <pc:sldMkLst>
          <pc:docMk/>
          <pc:sldMk cId="2155227362" sldId="294"/>
        </pc:sldMkLst>
        <pc:spChg chg="mod">
          <ac:chgData name="Jolanta Railienė" userId="36b8a20c-cfdf-4e0d-b93b-c4a5095e4193" providerId="ADAL" clId="{DFD6E336-4D76-41F2-B866-4DD8EE175DAC}" dt="2024-09-24T06:27:28.983" v="1" actId="20577"/>
          <ac:spMkLst>
            <pc:docMk/>
            <pc:sldMk cId="2155227362" sldId="294"/>
            <ac:spMk id="3" creationId="{00000000-0000-0000-0000-000000000000}"/>
          </ac:spMkLst>
        </pc:spChg>
      </pc:sldChg>
      <pc:sldChg chg="addSp delSp modSp mod">
        <pc:chgData name="Jolanta Railienė" userId="36b8a20c-cfdf-4e0d-b93b-c4a5095e4193" providerId="ADAL" clId="{DFD6E336-4D76-41F2-B866-4DD8EE175DAC}" dt="2024-09-24T08:18:40.287" v="41" actId="20577"/>
        <pc:sldMkLst>
          <pc:docMk/>
          <pc:sldMk cId="2105358191" sldId="328"/>
        </pc:sldMkLst>
        <pc:spChg chg="mod">
          <ac:chgData name="Jolanta Railienė" userId="36b8a20c-cfdf-4e0d-b93b-c4a5095e4193" providerId="ADAL" clId="{DFD6E336-4D76-41F2-B866-4DD8EE175DAC}" dt="2024-09-24T08:18:40.287" v="41" actId="20577"/>
          <ac:spMkLst>
            <pc:docMk/>
            <pc:sldMk cId="2105358191" sldId="328"/>
            <ac:spMk id="7" creationId="{2057106D-EC6E-49B3-BB55-418585379998}"/>
          </ac:spMkLst>
        </pc:spChg>
        <pc:graphicFrameChg chg="add del mod">
          <ac:chgData name="Jolanta Railienė" userId="36b8a20c-cfdf-4e0d-b93b-c4a5095e4193" providerId="ADAL" clId="{DFD6E336-4D76-41F2-B866-4DD8EE175DAC}" dt="2024-09-24T07:46:22.408" v="23" actId="478"/>
          <ac:graphicFrameMkLst>
            <pc:docMk/>
            <pc:sldMk cId="2105358191" sldId="328"/>
            <ac:graphicFrameMk id="2" creationId="{B6BF9FCE-A09D-7A33-8715-9C015837141E}"/>
          </ac:graphicFrameMkLst>
        </pc:graphicFrameChg>
        <pc:graphicFrameChg chg="add mod">
          <ac:chgData name="Jolanta Railienė" userId="36b8a20c-cfdf-4e0d-b93b-c4a5095e4193" providerId="ADAL" clId="{DFD6E336-4D76-41F2-B866-4DD8EE175DAC}" dt="2024-09-24T07:47:05.345" v="28" actId="14100"/>
          <ac:graphicFrameMkLst>
            <pc:docMk/>
            <pc:sldMk cId="2105358191" sldId="328"/>
            <ac:graphicFrameMk id="4" creationId="{B6BF9FCE-A09D-7A33-8715-9C015837141E}"/>
          </ac:graphicFrameMkLst>
        </pc:graphicFrameChg>
      </pc:sldChg>
      <pc:sldChg chg="modSp mod">
        <pc:chgData name="Jolanta Railienė" userId="36b8a20c-cfdf-4e0d-b93b-c4a5095e4193" providerId="ADAL" clId="{DFD6E336-4D76-41F2-B866-4DD8EE175DAC}" dt="2024-09-30T11:43:57.708" v="1916" actId="13926"/>
        <pc:sldMkLst>
          <pc:docMk/>
          <pc:sldMk cId="2429069219" sldId="599"/>
        </pc:sldMkLst>
        <pc:spChg chg="mod">
          <ac:chgData name="Jolanta Railienė" userId="36b8a20c-cfdf-4e0d-b93b-c4a5095e4193" providerId="ADAL" clId="{DFD6E336-4D76-41F2-B866-4DD8EE175DAC}" dt="2024-09-27T11:55:26.557" v="1730" actId="6549"/>
          <ac:spMkLst>
            <pc:docMk/>
            <pc:sldMk cId="2429069219" sldId="599"/>
            <ac:spMk id="14" creationId="{97D0E80E-C216-F9CE-A532-F0975125C478}"/>
          </ac:spMkLst>
        </pc:spChg>
        <pc:spChg chg="mod">
          <ac:chgData name="Jolanta Railienė" userId="36b8a20c-cfdf-4e0d-b93b-c4a5095e4193" providerId="ADAL" clId="{DFD6E336-4D76-41F2-B866-4DD8EE175DAC}" dt="2024-09-30T11:43:54.830" v="1915" actId="13926"/>
          <ac:spMkLst>
            <pc:docMk/>
            <pc:sldMk cId="2429069219" sldId="599"/>
            <ac:spMk id="15" creationId="{04FFD885-12AD-E26E-5FB7-65C7DB5E1563}"/>
          </ac:spMkLst>
        </pc:spChg>
        <pc:spChg chg="mod">
          <ac:chgData name="Jolanta Railienė" userId="36b8a20c-cfdf-4e0d-b93b-c4a5095e4193" providerId="ADAL" clId="{DFD6E336-4D76-41F2-B866-4DD8EE175DAC}" dt="2024-09-30T11:43:57.708" v="1916" actId="13926"/>
          <ac:spMkLst>
            <pc:docMk/>
            <pc:sldMk cId="2429069219" sldId="599"/>
            <ac:spMk id="16" creationId="{850D9173-84AA-2D2B-8D93-3BC26BEDDE78}"/>
          </ac:spMkLst>
        </pc:spChg>
        <pc:spChg chg="mod">
          <ac:chgData name="Jolanta Railienė" userId="36b8a20c-cfdf-4e0d-b93b-c4a5095e4193" providerId="ADAL" clId="{DFD6E336-4D76-41F2-B866-4DD8EE175DAC}" dt="2024-09-30T11:43:51.702" v="1914" actId="13926"/>
          <ac:spMkLst>
            <pc:docMk/>
            <pc:sldMk cId="2429069219" sldId="599"/>
            <ac:spMk id="17" creationId="{C321F6F5-4416-3EB8-A62E-0F7E9AD6FA65}"/>
          </ac:spMkLst>
        </pc:spChg>
        <pc:spChg chg="mod">
          <ac:chgData name="Jolanta Railienė" userId="36b8a20c-cfdf-4e0d-b93b-c4a5095e4193" providerId="ADAL" clId="{DFD6E336-4D76-41F2-B866-4DD8EE175DAC}" dt="2024-09-24T13:05:42.566" v="424" actId="13926"/>
          <ac:spMkLst>
            <pc:docMk/>
            <pc:sldMk cId="2429069219" sldId="599"/>
            <ac:spMk id="18" creationId="{DEACC4B7-6D69-20A4-54BA-ED1A26A3F682}"/>
          </ac:spMkLst>
        </pc:spChg>
      </pc:sldChg>
      <pc:sldChg chg="modSp mod">
        <pc:chgData name="Jolanta Railienė" userId="36b8a20c-cfdf-4e0d-b93b-c4a5095e4193" providerId="ADAL" clId="{DFD6E336-4D76-41F2-B866-4DD8EE175DAC}" dt="2024-09-24T06:39:46.391" v="14" actId="207"/>
        <pc:sldMkLst>
          <pc:docMk/>
          <pc:sldMk cId="2770288579" sldId="600"/>
        </pc:sldMkLst>
        <pc:spChg chg="mod">
          <ac:chgData name="Jolanta Railienė" userId="36b8a20c-cfdf-4e0d-b93b-c4a5095e4193" providerId="ADAL" clId="{DFD6E336-4D76-41F2-B866-4DD8EE175DAC}" dt="2024-09-24T06:27:35.872" v="5" actId="20577"/>
          <ac:spMkLst>
            <pc:docMk/>
            <pc:sldMk cId="2770288579" sldId="600"/>
            <ac:spMk id="4" creationId="{419B28DC-357A-49AE-71CA-54381F9CA879}"/>
          </ac:spMkLst>
        </pc:spChg>
        <pc:spChg chg="mod">
          <ac:chgData name="Jolanta Railienė" userId="36b8a20c-cfdf-4e0d-b93b-c4a5095e4193" providerId="ADAL" clId="{DFD6E336-4D76-41F2-B866-4DD8EE175DAC}" dt="2024-09-24T06:39:46.391" v="14" actId="207"/>
          <ac:spMkLst>
            <pc:docMk/>
            <pc:sldMk cId="2770288579" sldId="600"/>
            <ac:spMk id="8" creationId="{A43B280A-00AB-8ABA-2DFA-94D0C4D0E917}"/>
          </ac:spMkLst>
        </pc:spChg>
        <pc:spChg chg="mod">
          <ac:chgData name="Jolanta Railienė" userId="36b8a20c-cfdf-4e0d-b93b-c4a5095e4193" providerId="ADAL" clId="{DFD6E336-4D76-41F2-B866-4DD8EE175DAC}" dt="2024-09-24T06:27:33.318" v="3" actId="20577"/>
          <ac:spMkLst>
            <pc:docMk/>
            <pc:sldMk cId="2770288579" sldId="600"/>
            <ac:spMk id="9" creationId="{842AF9DE-59EC-CCC8-C85A-0E89FE5A3B70}"/>
          </ac:spMkLst>
        </pc:spChg>
      </pc:sldChg>
      <pc:sldChg chg="modSp mod">
        <pc:chgData name="Jolanta Railienė" userId="36b8a20c-cfdf-4e0d-b93b-c4a5095e4193" providerId="ADAL" clId="{DFD6E336-4D76-41F2-B866-4DD8EE175DAC}" dt="2024-09-27T12:23:05.135" v="1913" actId="13926"/>
        <pc:sldMkLst>
          <pc:docMk/>
          <pc:sldMk cId="838175587" sldId="601"/>
        </pc:sldMkLst>
        <pc:spChg chg="mod">
          <ac:chgData name="Jolanta Railienė" userId="36b8a20c-cfdf-4e0d-b93b-c4a5095e4193" providerId="ADAL" clId="{DFD6E336-4D76-41F2-B866-4DD8EE175DAC}" dt="2024-09-27T12:23:05.135" v="1913" actId="13926"/>
          <ac:spMkLst>
            <pc:docMk/>
            <pc:sldMk cId="838175587" sldId="601"/>
            <ac:spMk id="6" creationId="{4BB25E8E-7C4E-D7AF-124D-077C8F17BC6F}"/>
          </ac:spMkLst>
        </pc:spChg>
        <pc:spChg chg="mod">
          <ac:chgData name="Jolanta Railienė" userId="36b8a20c-cfdf-4e0d-b93b-c4a5095e4193" providerId="ADAL" clId="{DFD6E336-4D76-41F2-B866-4DD8EE175DAC}" dt="2024-09-27T12:23:02.085" v="1912" actId="13926"/>
          <ac:spMkLst>
            <pc:docMk/>
            <pc:sldMk cId="838175587" sldId="601"/>
            <ac:spMk id="8" creationId="{ED5A6548-AB9B-3642-472F-D5E3A07099AF}"/>
          </ac:spMkLst>
        </pc:spChg>
        <pc:spChg chg="mod">
          <ac:chgData name="Jolanta Railienė" userId="36b8a20c-cfdf-4e0d-b93b-c4a5095e4193" providerId="ADAL" clId="{DFD6E336-4D76-41F2-B866-4DD8EE175DAC}" dt="2024-09-27T12:09:36.731" v="1830" actId="6549"/>
          <ac:spMkLst>
            <pc:docMk/>
            <pc:sldMk cId="838175587" sldId="601"/>
            <ac:spMk id="14" creationId="{97D0E80E-C216-F9CE-A532-F0975125C478}"/>
          </ac:spMkLst>
        </pc:spChg>
        <pc:spChg chg="mod">
          <ac:chgData name="Jolanta Railienė" userId="36b8a20c-cfdf-4e0d-b93b-c4a5095e4193" providerId="ADAL" clId="{DFD6E336-4D76-41F2-B866-4DD8EE175DAC}" dt="2024-09-27T12:22:54.640" v="1910" actId="13926"/>
          <ac:spMkLst>
            <pc:docMk/>
            <pc:sldMk cId="838175587" sldId="601"/>
            <ac:spMk id="16" creationId="{850D9173-84AA-2D2B-8D93-3BC26BEDDE78}"/>
          </ac:spMkLst>
        </pc:spChg>
        <pc:spChg chg="mod">
          <ac:chgData name="Jolanta Railienė" userId="36b8a20c-cfdf-4e0d-b93b-c4a5095e4193" providerId="ADAL" clId="{DFD6E336-4D76-41F2-B866-4DD8EE175DAC}" dt="2024-09-27T12:22:58.880" v="1911" actId="13926"/>
          <ac:spMkLst>
            <pc:docMk/>
            <pc:sldMk cId="838175587" sldId="601"/>
            <ac:spMk id="17" creationId="{C321F6F5-4416-3EB8-A62E-0F7E9AD6FA6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vduedu-my.sharepoint.com/personal/jolanta_railiene_vdu_lt/Documents/Documents/Apklausos%202023-06/Absolvent&#371;%20apklausa_2023-09/EXIT_Grafikai_2023%2008%203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04688153943065"/>
          <c:y val="3.8800705467372132E-2"/>
          <c:w val="0.44974719553784814"/>
          <c:h val="0.85195767195767191"/>
        </c:manualLayout>
      </c:layout>
      <c:barChart>
        <c:barDir val="bar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575744"/>
        <c:axId val="210982016"/>
      </c:barChart>
      <c:catAx>
        <c:axId val="19457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lt-LT"/>
          </a:p>
        </c:txPr>
        <c:crossAx val="210982016"/>
        <c:crosses val="autoZero"/>
        <c:auto val="1"/>
        <c:lblAlgn val="ctr"/>
        <c:lblOffset val="100"/>
        <c:noMultiLvlLbl val="0"/>
      </c:catAx>
      <c:valAx>
        <c:axId val="210982016"/>
        <c:scaling>
          <c:orientation val="minMax"/>
          <c:max val="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(body)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lt-LT"/>
          </a:p>
        </c:txPr>
        <c:crossAx val="19457574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Calibri (body)"/>
          <a:ea typeface="Calibri" panose="020F0502020204030204" pitchFamily="34" charset="0"/>
          <a:cs typeface="Calibri" panose="020F0502020204030204" pitchFamily="34" charset="0"/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401327774293731"/>
          <c:y val="0.12301824212271974"/>
          <c:w val="0.51001766402195181"/>
          <c:h val="0.8133059113879421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781E4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D132633-4B60-431C-AB81-9508B0F0333B}" type="CELLRANGE">
                      <a:rPr lang="en-US"/>
                      <a:pPr/>
                      <a:t>[CELLRANGE]</a:t>
                    </a:fld>
                    <a:endParaRPr lang="lt-LT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B69-4555-8601-F24846F1B95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8316C2F-4D48-4109-AA56-F64528D9FDA2}" type="CELLRANGE">
                      <a:rPr lang="en-US"/>
                      <a:pPr/>
                      <a:t>[CELLRANGE]</a:t>
                    </a:fld>
                    <a:endParaRPr lang="lt-LT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7B69-4555-8601-F24846F1B95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FC7979C-F683-49BA-AADD-2868641A126F}" type="CELLRANGE">
                      <a:rPr lang="en-US"/>
                      <a:pPr/>
                      <a:t>[CELLRANGE]</a:t>
                    </a:fld>
                    <a:endParaRPr lang="lt-LT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7B69-4555-8601-F24846F1B95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7C4749B6-CA66-4876-891D-1D8875BD06DD}" type="CELLRANGE">
                      <a:rPr lang="en-US"/>
                      <a:pPr/>
                      <a:t>[CELLRANGE]</a:t>
                    </a:fld>
                    <a:endParaRPr lang="lt-LT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7B69-4555-8601-F24846F1B95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50C56FC-8E3C-4A48-87C7-0CC7C48DC6BC}" type="CELLRANGE">
                      <a:rPr lang="en-US"/>
                      <a:pPr/>
                      <a:t>[CELLRANGE]</a:t>
                    </a:fld>
                    <a:endParaRPr lang="lt-LT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7B69-4555-8601-F24846F1B9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lt-LT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'[EXIT_Grafikai_2024 09 30.xlsx]2024-09'!$A$9:$A$13</c:f>
              <c:strCache>
                <c:ptCount val="5"/>
                <c:pt idx="0">
                  <c:v>Rekomenduočiau kitiems studijuoti mano pasirinktoje studijų programoje</c:v>
                </c:pt>
                <c:pt idx="1">
                  <c:v>Studijose įgijau specialybės žinių ir gebėjimų, reikalingų darbui</c:v>
                </c:pt>
                <c:pt idx="2">
                  <c:v>Studijos buvo kokybiškos</c:v>
                </c:pt>
                <c:pt idx="3">
                  <c:v>Studijose išplėtojau savo bendruosius gebėjimus (laiko planavimo, problemų sprendimo, kalbų mokėjimo, bendradarbiavimo ir kt.)</c:v>
                </c:pt>
                <c:pt idx="4">
                  <c:v>Studijoms skyriau pakankamai laiko</c:v>
                </c:pt>
              </c:strCache>
            </c:strRef>
          </c:cat>
          <c:val>
            <c:numRef>
              <c:f>'[EXIT_Grafikai_2024 09 30.xlsx]2024-09'!$B$9:$B$13</c:f>
              <c:numCache>
                <c:formatCode>General</c:formatCode>
                <c:ptCount val="5"/>
                <c:pt idx="0">
                  <c:v>3.04</c:v>
                </c:pt>
                <c:pt idx="1">
                  <c:v>3.13</c:v>
                </c:pt>
                <c:pt idx="2">
                  <c:v>3.18</c:v>
                </c:pt>
                <c:pt idx="3">
                  <c:v>3.23</c:v>
                </c:pt>
                <c:pt idx="4">
                  <c:v>3.45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'[EXIT_Grafikai_2024 09 30.xlsx]2024-09'!$C$9:$C$13</c15:f>
                <c15:dlblRangeCache>
                  <c:ptCount val="5"/>
                  <c:pt idx="0">
                    <c:v>3,04 (76,0%)</c:v>
                  </c:pt>
                  <c:pt idx="1">
                    <c:v>3,13 (78,25%)</c:v>
                  </c:pt>
                  <c:pt idx="2">
                    <c:v>3,18 (79,5%)</c:v>
                  </c:pt>
                  <c:pt idx="3">
                    <c:v>3,23 (80,75%)</c:v>
                  </c:pt>
                  <c:pt idx="4">
                    <c:v>3,45 (86,25%)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7B69-4555-8601-F24846F1B9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8"/>
        <c:axId val="210836864"/>
        <c:axId val="210848000"/>
      </c:barChart>
      <c:catAx>
        <c:axId val="210836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lt-LT"/>
          </a:p>
        </c:txPr>
        <c:crossAx val="210848000"/>
        <c:crosses val="autoZero"/>
        <c:auto val="1"/>
        <c:lblAlgn val="ctr"/>
        <c:lblOffset val="100"/>
        <c:noMultiLvlLbl val="0"/>
      </c:catAx>
      <c:valAx>
        <c:axId val="210848000"/>
        <c:scaling>
          <c:orientation val="minMax"/>
          <c:max val="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10836864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2700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257C-F127-44D5-9856-1D09FD414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1CC5E-A0F2-405F-BFC3-CC85DDF6B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BBD7D-FA3B-430E-8600-D05D9912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93E0B-C62A-4B14-BE90-36ACAB91E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6A4AE-CCB4-4CCB-B266-E562AFA2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066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50A6-B7B0-405E-B230-9F985002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2D5D1-59A5-4D13-87B6-C18AA86ED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71428-2F11-4799-B9D5-684F719B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25518-755A-4855-9177-18A57E5DF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4A6FB-DD5E-4AA0-948C-52B1729B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77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A7EB4-5832-48A7-B210-974419D19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D8992-5B8D-4271-8270-9B123708A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BA337-BD69-407B-B83E-E99926E52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C276B-98E8-44D8-81B3-813C030DD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D2321-AF7C-44C1-9B95-84545F40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60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72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3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79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8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2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0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F959-8315-4284-907D-B2272C50B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A4C1-D5D6-4A3B-B2BF-D66FFC3AC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798F-DA25-495B-8863-D4E021DE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1CDB1-738C-463C-BFE0-31EA3542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8D628-8479-41E4-A5CC-5FCB920F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7974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29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83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94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CFA15-D49B-415B-929B-F14501702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FAAB5-0EC7-4E45-84AE-ED30BC269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61265-EBA4-4210-BFD3-E580751B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C1546-DC9A-4E48-B8A9-B16658AC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3ABB3-E046-437A-B437-3B3E53FD6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4154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ED36A-10B6-4687-8544-05C0355D0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3B12A-82CA-4C82-ABF5-45FB02F25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23D4D-3841-43B9-B608-D6F837A35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32101-6645-4BE2-A974-53623217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90C6F-ACB2-4738-A0FF-202936A78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D09AE-BA54-460D-A33F-EC9917E2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477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AA9F-126F-415C-961A-423F8859F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DD0BC-6AE8-4AB6-85FD-C36178779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58320-F3BF-42BB-8431-234966B41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D7F7E-19E7-4622-95FC-6FBB15204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600AC8-E785-452C-90AD-DAFCA62EFD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B7C95-24A7-4E09-ADAE-216BF12BB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6C451A-3F79-4832-9BE2-E8DA318B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120E5-60D2-473F-92ED-C8683F90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064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62740-42E9-4540-A250-0B0AEAAA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79DCC-B939-4410-8F7F-31FD2CEC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323A2-A207-41F4-94BC-8862B132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FFD0D-188E-4935-8504-C96CEBBC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602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3A26A-5BD0-47AA-B673-3002A03C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8D913F-C4E9-4BEB-8792-7A23ECB0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71421-36E0-4DCB-9FC9-F2C0DD4F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410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91C8D-6A64-4F37-BDEE-23CD6298E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0E4A-333E-45AA-A5F2-50FBB587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B41CD-80FD-4D08-A5EE-95F58F295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0F085-DE0D-4A42-83E2-78FEF0088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8D524-D69E-4866-B408-7E554A536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28A35-1623-4BE7-88C6-D7311379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886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A37C0-78A9-4925-8BCF-D80B82332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5F01D-9EB5-4987-8D16-F94FDB3C2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EA1C8-35CD-41B1-923D-B44424323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00B63-F0AB-46F5-8D48-34248934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9B7A4-9777-433B-9FEF-FB4C94CF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444A5-1FD0-4694-AF1B-FEEC4987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374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D51B3A-0FBA-41C8-8EF2-1413D8E36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229403-3D27-4210-8D97-E1804AA73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1BC4-2A34-4E22-A7A0-CA7FFEC2C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DA6A3-4569-4599-ACFB-0A911606E36B}" type="datetimeFigureOut">
              <a:rPr lang="lt-LT" smtClean="0"/>
              <a:t>2024-09-30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329E6-B68C-4920-A642-62C71A6AB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7B459-2E87-43DF-8DC0-B9B913E26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57B3-EA88-4336-BFDC-E9BABC57D03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38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A05B1-1090-1D48-BB83-31FAEDB33418}" type="datetimeFigureOut">
              <a:rPr lang="en-US" smtClean="0"/>
              <a:pPr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6E52-7630-F84B-AB23-AD4D7DE684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2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1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4155" y="478843"/>
            <a:ext cx="8688125" cy="337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Vytauto Didžiojo universiteto</a:t>
            </a:r>
          </a:p>
          <a:p>
            <a:pPr defTabSz="914377"/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Absolventų apklausos rezultatai:</a:t>
            </a:r>
          </a:p>
          <a:p>
            <a:pPr defTabSz="914377"/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studijos absolventų požiūriu</a:t>
            </a:r>
          </a:p>
          <a:p>
            <a:pPr defTabSz="914377"/>
            <a:endParaRPr lang="lt-LT" sz="4267" dirty="0">
              <a:solidFill>
                <a:prstClr val="white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defTabSz="914377"/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20</a:t>
            </a:r>
            <a:r>
              <a:rPr lang="en-US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2</a:t>
            </a:r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4 m. birželio -</a:t>
            </a:r>
            <a:r>
              <a:rPr lang="en-US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liepos</a:t>
            </a:r>
            <a:r>
              <a:rPr lang="lt-LT" sz="4267" dirty="0">
                <a:solidFill>
                  <a:prstClr val="white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mėn.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05558" y="906733"/>
            <a:ext cx="13532956" cy="6227039"/>
            <a:chOff x="529168" y="680049"/>
            <a:chExt cx="10149717" cy="467027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print">
              <a:alphaModFix am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8606" y="680049"/>
              <a:ext cx="4670279" cy="4670279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168" y="4168247"/>
              <a:ext cx="1114430" cy="422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522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63555" y="390726"/>
            <a:ext cx="915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Apklausos tikslas ir respondentai</a:t>
            </a:r>
            <a:endParaRPr lang="en-US" sz="2800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708" y="464518"/>
            <a:ext cx="1396741" cy="52987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FD25267-F34D-FF29-AC02-A5B0CFA35CFA}"/>
              </a:ext>
            </a:extLst>
          </p:cNvPr>
          <p:cNvGrpSpPr/>
          <p:nvPr/>
        </p:nvGrpSpPr>
        <p:grpSpPr>
          <a:xfrm>
            <a:off x="498000" y="1303616"/>
            <a:ext cx="11160001" cy="4250768"/>
            <a:chOff x="2867220" y="2064483"/>
            <a:chExt cx="7251400" cy="3237521"/>
          </a:xfrm>
          <a:solidFill>
            <a:srgbClr val="F3F3F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19B28DC-357A-49AE-71CA-54381F9CA879}"/>
                </a:ext>
              </a:extLst>
            </p:cNvPr>
            <p:cNvSpPr/>
            <p:nvPr/>
          </p:nvSpPr>
          <p:spPr>
            <a:xfrm>
              <a:off x="2867220" y="2722789"/>
              <a:ext cx="7251400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Tikslas –</a:t>
              </a: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 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</a:rPr>
                <a:t>nustatyti 2023 m. Vytauto Didžiojo universitetą 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</a:rPr>
                <a:t>(toliau 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– 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</a:rPr>
                <a:t>Universitetas, VDU) 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</a:rPr>
                <a:t>baigusiųjų nuomonę apie studijas ir jų pasirengimą profesinei veiklai. </a:t>
              </a:r>
              <a:endParaRPr lang="en-US" sz="1800" dirty="0">
                <a:solidFill>
                  <a:prstClr val="black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BAB0DF8-9A39-08FB-9F01-29502A3DA555}"/>
                </a:ext>
              </a:extLst>
            </p:cNvPr>
            <p:cNvSpPr/>
            <p:nvPr/>
          </p:nvSpPr>
          <p:spPr>
            <a:xfrm>
              <a:off x="2867220" y="4040485"/>
              <a:ext cx="7251399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Žemiau pateikiami respondentų atsakymai apie studijas.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35BE786-9D2C-DC63-427C-7464C4943376}"/>
                </a:ext>
              </a:extLst>
            </p:cNvPr>
            <p:cNvSpPr/>
            <p:nvPr/>
          </p:nvSpPr>
          <p:spPr>
            <a:xfrm>
              <a:off x="2867220" y="3382179"/>
              <a:ext cx="7251399" cy="603212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Respondentai – 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</a:rPr>
                <a:t>bakalauro, magistrantūros, vientisųjų ir profesinių studijų programose studijavę VDU studentai. Respondentai apklausiami praėjus vieneriems metams po jų studijų baigimo.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3B280A-00AB-8ABA-2DFA-94D0C4D0E917}"/>
                </a:ext>
              </a:extLst>
            </p:cNvPr>
            <p:cNvSpPr/>
            <p:nvPr/>
          </p:nvSpPr>
          <p:spPr>
            <a:xfrm>
              <a:off x="2867220" y="4698792"/>
              <a:ext cx="7251399" cy="6032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Į šiuos klausimus apklausoje atsakė 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101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 absolventas (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4,99</a:t>
              </a:r>
              <a:r>
                <a:rPr lang="en-US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% VDU absolvent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ų) – 41 bakalauro, 48 magistrantūros, 1 vientisųjų ir </a:t>
              </a:r>
              <a:r>
                <a:rPr lang="en-US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1</a:t>
              </a:r>
              <a:r>
                <a:rPr lang="lt-LT" sz="1800" dirty="0">
                  <a:solidFill>
                    <a:schemeClr val="tx1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1 profesinių studijų absolventas.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2AF9DE-59EC-CCC8-C85A-0E89FE5A3B70}"/>
                </a:ext>
              </a:extLst>
            </p:cNvPr>
            <p:cNvSpPr/>
            <p:nvPr/>
          </p:nvSpPr>
          <p:spPr>
            <a:xfrm>
              <a:off x="2867220" y="2064483"/>
              <a:ext cx="7251400" cy="603212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defTabSz="914377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Absolvent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ų apklausa vykdyta 20</a:t>
              </a: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2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4 m. birželio</a:t>
              </a:r>
              <a:r>
                <a:rPr lang="en-US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 ir liepos</a:t>
              </a:r>
              <a:r>
                <a:rPr lang="lt-LT" sz="1800" dirty="0">
                  <a:solidFill>
                    <a:prstClr val="black"/>
                  </a:solidFill>
                  <a:latin typeface="Georgia" panose="02040502050405020303" pitchFamily="18" charset="0"/>
                  <a:cs typeface="Times New Roman" panose="02020603050405020304" pitchFamily="18" charset="0"/>
                </a:rPr>
                <a:t> mėn.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028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38010" y="-19428"/>
            <a:ext cx="9158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Respondentai fakultetuose /akademijose</a:t>
            </a:r>
            <a:endParaRPr lang="en-US" sz="2800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856" y="125789"/>
            <a:ext cx="1396741" cy="529873"/>
          </a:xfrm>
          <a:prstGeom prst="rect">
            <a:avLst/>
          </a:prstGeom>
        </p:spPr>
      </p:pic>
      <p:graphicFrame>
        <p:nvGraphicFramePr>
          <p:cNvPr id="2" name="Turinio vietos rezervavimo ženklas 5">
            <a:extLst>
              <a:ext uri="{FF2B5EF4-FFF2-40B4-BE49-F238E27FC236}">
                <a16:creationId xmlns:a16="http://schemas.microsoft.com/office/drawing/2014/main" id="{5710A469-1D1D-5D1E-E576-62D6951211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582050"/>
              </p:ext>
            </p:extLst>
          </p:nvPr>
        </p:nvGraphicFramePr>
        <p:xfrm>
          <a:off x="241872" y="702378"/>
          <a:ext cx="11708256" cy="5937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5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5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32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Fakultetas /Akademija</a:t>
                      </a: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Respondentų</a:t>
                      </a:r>
                      <a:b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skaičius</a:t>
                      </a:r>
                      <a:endParaRPr lang="lt-LT" sz="1800" strike="sng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Absolventų</a:t>
                      </a:r>
                      <a:b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skaičius</a:t>
                      </a:r>
                      <a:endParaRPr lang="lt-LT" sz="1800" strike="sngStrike" dirty="0">
                        <a:solidFill>
                          <a:schemeClr val="bg1"/>
                        </a:solidFill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 sz="1800" dirty="0">
                          <a:solidFill>
                            <a:schemeClr val="bg1"/>
                          </a:solidFill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Apklausoje dalyvavusių absolventų procentas</a:t>
                      </a:r>
                    </a:p>
                  </a:txBody>
                  <a:tcPr marL="121920" marR="121920" marT="60960" marB="60960" anchor="ctr">
                    <a:solidFill>
                      <a:srgbClr val="781E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1. Ekonomikos ir vadybos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(EVF)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243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4,94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2. Gamtos mokslų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(GMF)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115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1,74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3. Humanitarinių mokslų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(HMF)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192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3,65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4. Informatikos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(IF)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64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5. Katalikų teologijos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(KTF)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2,94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6. Menų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(MF)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111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10,81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7. Muzikos akademija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(MA)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84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10,71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3527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8. Politikos mokslų ir diplomatijos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(PMDF)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9. Socialinių mokslų fakultetas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(SMF)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89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1,06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10. Švietimo akademija</a:t>
                      </a:r>
                      <a:r>
                        <a:rPr lang="en-US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(</a:t>
                      </a: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ŠA)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14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381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3,67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0747447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lvl="1" indent="0" algn="l" fontAlgn="b">
                        <a:buNone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11. </a:t>
                      </a:r>
                      <a:r>
                        <a:rPr lang="lt-LT" sz="1700" u="none" strike="noStrike" kern="120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Teisės</a:t>
                      </a: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 fakultetas (TF)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70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4,29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2342807"/>
                  </a:ext>
                </a:extLst>
              </a:tr>
              <a:tr h="369988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700" u="none" strike="noStrike" noProof="0" dirty="0">
                          <a:ln>
                            <a:noFill/>
                          </a:ln>
                          <a:effectLst/>
                          <a:latin typeface="Georgia" panose="02040502050405020303" pitchFamily="18" charset="0"/>
                        </a:rPr>
                        <a:t>12. </a:t>
                      </a:r>
                      <a:r>
                        <a:rPr lang="lt-LT" sz="1700" u="none" strike="noStrike" kern="120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Žemės ūkio akademija (ŽŪA)</a:t>
                      </a:r>
                      <a:endParaRPr lang="lt-LT" sz="17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7374" marR="7374" marT="7374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21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340</a:t>
                      </a:r>
                      <a:endParaRPr lang="en-US" sz="1700" b="0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6,18</a:t>
                      </a:r>
                      <a:r>
                        <a:rPr lang="en-US" sz="1700" b="0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F3F3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173892"/>
                  </a:ext>
                </a:extLst>
              </a:tr>
              <a:tr h="3970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Iš viso:</a:t>
                      </a:r>
                      <a:endParaRPr lang="en-US" sz="1700" b="1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101</a:t>
                      </a:r>
                      <a:endParaRPr 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2024</a:t>
                      </a:r>
                      <a:endParaRPr lang="en-US" sz="1700" b="1" i="0" u="none" strike="noStrike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lt-LT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4,99</a:t>
                      </a:r>
                      <a:r>
                        <a:rPr lang="en-US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866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57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62551" y="185132"/>
            <a:ext cx="104340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Apibendrintas studijų įvertinimas</a:t>
            </a:r>
            <a:endParaRPr lang="lt-LT" dirty="0">
              <a:solidFill>
                <a:srgbClr val="781E4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lt-LT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5 teiginiai, atsakymai nuo „sutinku“ – 4 iki „nesutinku“ – 1; „nežinau, sunku pasakyti“ (0) – išeliminuota.</a:t>
            </a:r>
            <a:endParaRPr lang="lt-LT" dirty="0">
              <a:solidFill>
                <a:srgbClr val="781E40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708" y="464518"/>
            <a:ext cx="1396741" cy="529873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2057106D-EC6E-49B3-BB55-418585379998}"/>
              </a:ext>
            </a:extLst>
          </p:cNvPr>
          <p:cNvSpPr txBox="1"/>
          <p:nvPr/>
        </p:nvSpPr>
        <p:spPr>
          <a:xfrm>
            <a:off x="926306" y="6198816"/>
            <a:ext cx="8845656" cy="34685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	             </a:t>
            </a:r>
            <a:r>
              <a:rPr lang="lt-LT" sz="1600" b="1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Teiginiai</a:t>
            </a:r>
            <a:r>
              <a:rPr lang="lt-LT" sz="1600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 	</a:t>
            </a:r>
            <a:r>
              <a:rPr lang="lt-LT" sz="1600" baseline="0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    	                                            </a:t>
            </a:r>
            <a:r>
              <a:rPr lang="lt-LT" sz="1600" b="1" baseline="0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Vidurkiai ir procentai (</a:t>
            </a:r>
            <a:r>
              <a:rPr lang="en-US" sz="1600" b="1" baseline="0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%)</a:t>
            </a:r>
            <a:r>
              <a:rPr lang="lt-LT" sz="1600" baseline="0" dirty="0">
                <a:solidFill>
                  <a:sysClr val="windowText" lastClr="000000"/>
                </a:solidFill>
                <a:latin typeface="Georgia" panose="02040502050405020303" pitchFamily="18" charset="0"/>
              </a:rPr>
              <a:t>         </a:t>
            </a:r>
            <a:endParaRPr lang="lt-LT" sz="1600" dirty="0">
              <a:solidFill>
                <a:sysClr val="windowText" lastClr="00000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2031B4A-75A6-3654-35E1-AB8DECFB7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222259"/>
              </p:ext>
            </p:extLst>
          </p:nvPr>
        </p:nvGraphicFramePr>
        <p:xfrm>
          <a:off x="502920" y="1453896"/>
          <a:ext cx="11000232" cy="4744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6BF9FCE-A09D-7A33-8715-9C01583714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942333"/>
              </p:ext>
            </p:extLst>
          </p:nvPr>
        </p:nvGraphicFramePr>
        <p:xfrm>
          <a:off x="1002550" y="1350899"/>
          <a:ext cx="10275050" cy="464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535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BFCC-C4CE-46F7-BD2A-E97B7929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13" y="0"/>
            <a:ext cx="10515600" cy="750928"/>
          </a:xfrm>
        </p:spPr>
        <p:txBody>
          <a:bodyPr>
            <a:normAutofit/>
          </a:bodyPr>
          <a:lstStyle/>
          <a:p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Apibendrinti </a:t>
            </a:r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absolvent</a:t>
            </a:r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ų komentarai (1):</a:t>
            </a:r>
            <a:endParaRPr lang="lt-LT" sz="3200" dirty="0">
              <a:latin typeface="Georgia" panose="02040502050405020303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1FBD666-68ED-415B-A767-98BE184E9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541" y="112745"/>
            <a:ext cx="1508600" cy="57036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E1442B3-E3C2-5FB6-5749-E92447AD97DE}"/>
              </a:ext>
            </a:extLst>
          </p:cNvPr>
          <p:cNvGrpSpPr/>
          <p:nvPr/>
        </p:nvGrpSpPr>
        <p:grpSpPr>
          <a:xfrm>
            <a:off x="1095904" y="907185"/>
            <a:ext cx="9606210" cy="4631928"/>
            <a:chOff x="3576078" y="1828653"/>
            <a:chExt cx="6375963" cy="26820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D0E80E-C216-F9CE-A532-F0975125C478}"/>
                </a:ext>
              </a:extLst>
            </p:cNvPr>
            <p:cNvSpPr/>
            <p:nvPr/>
          </p:nvSpPr>
          <p:spPr>
            <a:xfrm>
              <a:off x="6845768" y="1828653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</a:rPr>
                <a:t>Galimybė individualizuoti savo studijas, gretutinių studijų, pasirenkamųjų dalykų plati įvairovė.</a:t>
              </a:r>
              <a:endParaRPr lang="en-US" dirty="0">
                <a:solidFill>
                  <a:srgbClr val="FF0000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4FFD885-12AD-E26E-5FB7-65C7DB5E1563}"/>
                </a:ext>
              </a:extLst>
            </p:cNvPr>
            <p:cNvSpPr/>
            <p:nvPr/>
          </p:nvSpPr>
          <p:spPr>
            <a:xfrm>
              <a:off x="6845766" y="2752949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</a:rPr>
                <a:t>Nuotolinių studijų galimybė, platus paskaitų laikų pasirinkimas, </a:t>
              </a:r>
              <a:r>
                <a:rPr lang="lt-LT" sz="1800" b="0" kern="12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+mn-ea"/>
                  <a:cs typeface="+mn-cs"/>
                </a:rPr>
                <a:t>leidžiantis sėkmingai derinti studijas su darbu bei asmeninėmis veiklomis.</a:t>
              </a:r>
              <a:endParaRPr lang="en-US" sz="1800" b="0" kern="1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0D9173-84AA-2D2B-8D93-3BC26BEDDE78}"/>
                </a:ext>
              </a:extLst>
            </p:cNvPr>
            <p:cNvSpPr/>
            <p:nvPr/>
          </p:nvSpPr>
          <p:spPr>
            <a:xfrm>
              <a:off x="6845765" y="3676906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</a:rPr>
                <a:t>Estetiška, funkcionali, patogi mokymosi aplinka ir atvira, nuoširdi, pagalbą bei palaikymą teikianti universiteto bendruomenė.</a:t>
              </a:r>
              <a:endParaRPr lang="en-US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21F6F5-4416-3EB8-A62E-0F7E9AD6FA65}"/>
                </a:ext>
              </a:extLst>
            </p:cNvPr>
            <p:cNvSpPr/>
            <p:nvPr/>
          </p:nvSpPr>
          <p:spPr>
            <a:xfrm>
              <a:off x="3576078" y="2763202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Times New Roman" panose="02020603050405020304" pitchFamily="18" charset="0"/>
                </a:rPr>
                <a:t>Kompetentingi, profesionalūs, atsidavę, draugiški bei motyvuojantys dėstytojai.</a:t>
              </a:r>
              <a:endParaRPr lang="en-US" sz="1800" b="0" kern="12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ACC4B7-6D69-20A4-54BA-ED1A26A3F682}"/>
                </a:ext>
              </a:extLst>
            </p:cNvPr>
            <p:cNvSpPr/>
            <p:nvPr/>
          </p:nvSpPr>
          <p:spPr>
            <a:xfrm>
              <a:off x="3576079" y="3676906"/>
              <a:ext cx="3106273" cy="833817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endParaRPr lang="lt-LT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  <a:p>
              <a:pPr algn="ctr">
                <a:lnSpc>
                  <a:spcPct val="105000"/>
                </a:lnSpc>
                <a:spcAft>
                  <a:spcPts val="800"/>
                </a:spcAft>
              </a:pP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</a:rPr>
                <a:t>Įdomios paskaitos, įtraukiančios diskusijos, teorijos derinimas su praktiniais užsiėmimais.</a:t>
              </a:r>
              <a:endParaRPr lang="en-US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  <a:p>
              <a:pPr lvl="0" algn="ctr">
                <a:lnSpc>
                  <a:spcPct val="105000"/>
                </a:lnSpc>
                <a:spcAft>
                  <a:spcPts val="800"/>
                </a:spcAft>
              </a:pPr>
              <a:endParaRPr lang="en-US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Georgia" panose="02040502050405020303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DD95E5A-14A8-9FA6-04D6-02DF79E74C5A}"/>
              </a:ext>
            </a:extLst>
          </p:cNvPr>
          <p:cNvSpPr/>
          <p:nvPr/>
        </p:nvSpPr>
        <p:spPr>
          <a:xfrm>
            <a:off x="1095906" y="907185"/>
            <a:ext cx="4680000" cy="1440000"/>
          </a:xfrm>
          <a:prstGeom prst="rect">
            <a:avLst/>
          </a:prstGeom>
          <a:solidFill>
            <a:srgbClr val="781E4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Kas l</a:t>
            </a:r>
            <a:r>
              <a:rPr lang="lt-LT" sz="2800" dirty="0" err="1">
                <a:solidFill>
                  <a:schemeClr val="bg1"/>
                </a:solidFill>
                <a:latin typeface="Georgia" panose="02040502050405020303" pitchFamily="18" charset="0"/>
              </a:rPr>
              <a:t>abiausiai</a:t>
            </a:r>
            <a:r>
              <a:rPr lang="lt-LT" sz="2800" dirty="0">
                <a:solidFill>
                  <a:schemeClr val="bg1"/>
                </a:solidFill>
                <a:latin typeface="Georgia" panose="02040502050405020303" pitchFamily="18" charset="0"/>
              </a:rPr>
              <a:t> patiko studijuojant VDU</a:t>
            </a: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06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CBFCC-C4CE-46F7-BD2A-E97B7929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346" y="40728"/>
            <a:ext cx="10515600" cy="816612"/>
          </a:xfrm>
        </p:spPr>
        <p:txBody>
          <a:bodyPr>
            <a:normAutofit/>
          </a:bodyPr>
          <a:lstStyle/>
          <a:p>
            <a:r>
              <a:rPr lang="lt-LT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Apibendrinti </a:t>
            </a:r>
            <a:r>
              <a:rPr lang="en-US" sz="3200" dirty="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absolvent</a:t>
            </a:r>
            <a:r>
              <a:rPr lang="lt-LT" sz="3200">
                <a:solidFill>
                  <a:srgbClr val="781E4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ų komentarai (2):</a:t>
            </a:r>
            <a:endParaRPr lang="lt-LT" sz="3200" dirty="0">
              <a:latin typeface="Georgia" panose="02040502050405020303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01FBD666-68ED-415B-A767-98BE184E9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541" y="112745"/>
            <a:ext cx="1508600" cy="57036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5E1442B3-E3C2-5FB6-5749-E92447AD97DE}"/>
              </a:ext>
            </a:extLst>
          </p:cNvPr>
          <p:cNvGrpSpPr/>
          <p:nvPr/>
        </p:nvGrpSpPr>
        <p:grpSpPr>
          <a:xfrm>
            <a:off x="977951" y="1102226"/>
            <a:ext cx="9678790" cy="4725057"/>
            <a:chOff x="3115594" y="1854484"/>
            <a:chExt cx="6367901" cy="339594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7D0E80E-C216-F9CE-A532-F0975125C478}"/>
                </a:ext>
              </a:extLst>
            </p:cNvPr>
            <p:cNvSpPr/>
            <p:nvPr/>
          </p:nvSpPr>
          <p:spPr>
            <a:xfrm>
              <a:off x="6404413" y="1854484"/>
              <a:ext cx="3079082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</a:rPr>
                <a:t>Aktyvesnio </a:t>
              </a:r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Times New Roman" panose="02020603050405020304" pitchFamily="18" charset="0"/>
                </a:rPr>
                <a:t>d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</a:rPr>
                <a:t>ėstytojų įsitraukimo paskaitų metu, konsultacijų ir pagalbos baigiamojo darbo rašymo metu.</a:t>
              </a:r>
              <a:endParaRPr lang="en-US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0D9173-84AA-2D2B-8D93-3BC26BEDDE78}"/>
                </a:ext>
              </a:extLst>
            </p:cNvPr>
            <p:cNvSpPr/>
            <p:nvPr/>
          </p:nvSpPr>
          <p:spPr>
            <a:xfrm>
              <a:off x="3115594" y="3009290"/>
              <a:ext cx="3079081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r>
                <a:rPr lang="lt-LT" dirty="0">
                  <a:solidFill>
                    <a:schemeClr val="tx1"/>
                  </a:solidFill>
                  <a:latin typeface="Georgia" panose="02040502050405020303" pitchFamily="18" charset="0"/>
                  <a:ea typeface="Times New Roman" panose="02020603050405020304" pitchFamily="18" charset="0"/>
                </a:rPr>
                <a:t>Daugiau ir įvairesnių praktinių užduočių užsiėmimų metu, p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</a:rPr>
                <a:t>latesnių praktikos galimybių</a:t>
              </a:r>
              <a:r>
                <a:rPr lang="en-US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</a:rPr>
                <a:t> </a:t>
              </a:r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</a:rPr>
                <a:t>atvykusiems studijuoti iš užsienio šalių anglų kalba.</a:t>
              </a:r>
              <a:endParaRPr lang="en-US" dirty="0">
                <a:solidFill>
                  <a:schemeClr val="tx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21F6F5-4416-3EB8-A62E-0F7E9AD6FA65}"/>
                </a:ext>
              </a:extLst>
            </p:cNvPr>
            <p:cNvSpPr/>
            <p:nvPr/>
          </p:nvSpPr>
          <p:spPr>
            <a:xfrm>
              <a:off x="3115594" y="4215490"/>
              <a:ext cx="3079081" cy="1034943"/>
            </a:xfrm>
            <a:prstGeom prst="rect">
              <a:avLst/>
            </a:prstGeom>
            <a:solidFill>
              <a:srgbClr val="F3F3F2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t-LT" sz="1800" dirty="0">
                  <a:solidFill>
                    <a:schemeClr val="tx1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</a:rPr>
                <a:t>Didesnio bendruomeniškumo ir įsitraukimo į universiteto gyvenimą, daugiau socialinių renginių, grupinių projektų ir bendradarbiavimo galimybių.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4BB25E8E-7C4E-D7AF-124D-077C8F17BC6F}"/>
              </a:ext>
            </a:extLst>
          </p:cNvPr>
          <p:cNvSpPr/>
          <p:nvPr/>
        </p:nvSpPr>
        <p:spPr>
          <a:xfrm>
            <a:off x="5976742" y="4387284"/>
            <a:ext cx="4680000" cy="1440000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sz="18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Informacijos apie karjeros galimybes,  praktinių patarimų apie įsiliejimą į darbo rinką.</a:t>
            </a:r>
            <a:endParaRPr lang="lt-LT" sz="1800" dirty="0">
              <a:solidFill>
                <a:schemeClr val="tx1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5A6548-AB9B-3642-472F-D5E3A07099AF}"/>
              </a:ext>
            </a:extLst>
          </p:cNvPr>
          <p:cNvSpPr/>
          <p:nvPr/>
        </p:nvSpPr>
        <p:spPr>
          <a:xfrm>
            <a:off x="5976740" y="2709000"/>
            <a:ext cx="4680000" cy="1440000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lt-LT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Nuoseklesnės studijų programos struktūros, atnaujinto studijų turinio, skaidrių ir aiškių vertinimo kriterijų. </a:t>
            </a:r>
            <a:endParaRPr lang="lt-LT" sz="1800" dirty="0">
              <a:solidFill>
                <a:schemeClr val="tx1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D95E5A-14A8-9FA6-04D6-02DF79E74C5A}"/>
              </a:ext>
            </a:extLst>
          </p:cNvPr>
          <p:cNvSpPr/>
          <p:nvPr/>
        </p:nvSpPr>
        <p:spPr>
          <a:xfrm>
            <a:off x="948945" y="1102226"/>
            <a:ext cx="4680000" cy="1440000"/>
          </a:xfrm>
          <a:prstGeom prst="rect">
            <a:avLst/>
          </a:prstGeom>
          <a:solidFill>
            <a:srgbClr val="781E4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Ko l</a:t>
            </a:r>
            <a:r>
              <a:rPr lang="lt-LT" sz="2800" dirty="0" err="1">
                <a:solidFill>
                  <a:schemeClr val="bg1"/>
                </a:solidFill>
                <a:latin typeface="Georgia" panose="02040502050405020303" pitchFamily="18" charset="0"/>
              </a:rPr>
              <a:t>abiausiai</a:t>
            </a:r>
            <a:r>
              <a:rPr lang="lt-LT" sz="28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tr</a:t>
            </a:r>
            <a:r>
              <a:rPr lang="lt-LT" sz="2800" dirty="0">
                <a:solidFill>
                  <a:schemeClr val="bg1"/>
                </a:solidFill>
                <a:latin typeface="Georgia" panose="02040502050405020303" pitchFamily="18" charset="0"/>
              </a:rPr>
              <a:t>ūko studijuojant VDU</a:t>
            </a:r>
            <a:r>
              <a:rPr lang="en-US" sz="2800" dirty="0">
                <a:solidFill>
                  <a:schemeClr val="bg1"/>
                </a:solidFill>
                <a:latin typeface="Georgia" panose="02040502050405020303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Georgia" panose="02040502050405020303" pitchFamily="18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7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461D-BA3E-4871-9110-44D5A2CF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141" y="365125"/>
            <a:ext cx="1125158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>
                <a:solidFill>
                  <a:srgbClr val="781E40"/>
                </a:solidFill>
                <a:latin typeface="Georgia" panose="02040502050405020303" pitchFamily="18" charset="0"/>
              </a:rPr>
              <a:t>Apklausos rezultatų panaudojimas: </a:t>
            </a:r>
            <a:br>
              <a:rPr lang="lt-LT" dirty="0">
                <a:solidFill>
                  <a:srgbClr val="781E40"/>
                </a:solidFill>
                <a:latin typeface="Georgia" panose="02040502050405020303" pitchFamily="18" charset="0"/>
              </a:rPr>
            </a:br>
            <a:r>
              <a:rPr lang="lt-LT" dirty="0">
                <a:solidFill>
                  <a:srgbClr val="781E40"/>
                </a:solidFill>
                <a:latin typeface="Georgia" panose="02040502050405020303" pitchFamily="18" charset="0"/>
              </a:rPr>
              <a:t>Studijų programos komiteto </a:t>
            </a:r>
            <a:br>
              <a:rPr lang="lt-LT" dirty="0">
                <a:solidFill>
                  <a:srgbClr val="781E40"/>
                </a:solidFill>
                <a:latin typeface="Georgia" panose="02040502050405020303" pitchFamily="18" charset="0"/>
              </a:rPr>
            </a:br>
            <a:r>
              <a:rPr lang="lt-LT" dirty="0">
                <a:solidFill>
                  <a:srgbClr val="781E40"/>
                </a:solidFill>
                <a:latin typeface="Georgia" panose="02040502050405020303" pitchFamily="18" charset="0"/>
              </a:rPr>
              <a:t>(krypties komiteto) vaidmuo</a:t>
            </a:r>
            <a:endParaRPr lang="lt-LT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D68173E-6E2E-4977-BAA0-4D7ED1F71B9C}"/>
              </a:ext>
            </a:extLst>
          </p:cNvPr>
          <p:cNvGrpSpPr/>
          <p:nvPr/>
        </p:nvGrpSpPr>
        <p:grpSpPr>
          <a:xfrm>
            <a:off x="1870516" y="2058603"/>
            <a:ext cx="8109825" cy="4327418"/>
            <a:chOff x="1788672" y="2058603"/>
            <a:chExt cx="8109825" cy="4327418"/>
          </a:xfrm>
          <a:solidFill>
            <a:srgbClr val="F3F3F2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BB256D1-D6FC-49ED-A861-8DFA06333D97}"/>
                </a:ext>
              </a:extLst>
            </p:cNvPr>
            <p:cNvSpPr/>
            <p:nvPr/>
          </p:nvSpPr>
          <p:spPr>
            <a:xfrm>
              <a:off x="1812423" y="2087413"/>
              <a:ext cx="3709552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Apklausos rezultatų analizė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4F522F1-A922-42D3-9CD8-EFAE521AA29C}"/>
                </a:ext>
              </a:extLst>
            </p:cNvPr>
            <p:cNvSpPr/>
            <p:nvPr/>
          </p:nvSpPr>
          <p:spPr>
            <a:xfrm>
              <a:off x="6245971" y="2058603"/>
              <a:ext cx="3639933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Apklausos rezultatų viešinimas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0BB6018-A5A4-4B39-B78C-9FD533C8F2E8}"/>
                </a:ext>
              </a:extLst>
            </p:cNvPr>
            <p:cNvSpPr/>
            <p:nvPr/>
          </p:nvSpPr>
          <p:spPr>
            <a:xfrm>
              <a:off x="1801263" y="3217751"/>
              <a:ext cx="3720709" cy="84029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Apklausos rezultatų įtraukimas į tobulinimo planą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194C72-6DF8-4112-986E-AF593B357DAD}"/>
                </a:ext>
              </a:extLst>
            </p:cNvPr>
            <p:cNvSpPr/>
            <p:nvPr/>
          </p:nvSpPr>
          <p:spPr>
            <a:xfrm>
              <a:off x="6258563" y="3238966"/>
              <a:ext cx="3639934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Tobulinimo plano viešinimas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BC15001-F8B7-488A-A37A-E2C95A4452B2}"/>
                </a:ext>
              </a:extLst>
            </p:cNvPr>
            <p:cNvSpPr/>
            <p:nvPr/>
          </p:nvSpPr>
          <p:spPr>
            <a:xfrm>
              <a:off x="1801263" y="4381902"/>
              <a:ext cx="3720709" cy="85029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Tobulinimo sprendimų inicijavimas ir įgyvendinimas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6F7870D-80A7-4C1E-8676-EACA14B6D36A}"/>
                </a:ext>
              </a:extLst>
            </p:cNvPr>
            <p:cNvSpPr/>
            <p:nvPr/>
          </p:nvSpPr>
          <p:spPr>
            <a:xfrm>
              <a:off x="1788672" y="5565734"/>
              <a:ext cx="3733300" cy="82028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0000"/>
                </a:lnSpc>
                <a:spcAft>
                  <a:spcPts val="600"/>
                </a:spcAft>
              </a:pPr>
              <a:r>
                <a:rPr lang="lt-LT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Tobulinimo veiksmų įgyvendinimo stebėsena</a:t>
              </a:r>
              <a:endParaRPr lang="lt-LT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42EB007-0CA2-47E8-953D-F19A25B715C9}"/>
              </a:ext>
            </a:extLst>
          </p:cNvPr>
          <p:cNvSpPr/>
          <p:nvPr/>
        </p:nvSpPr>
        <p:spPr>
          <a:xfrm>
            <a:off x="6340407" y="5565769"/>
            <a:ext cx="3639934" cy="820252"/>
          </a:xfrm>
          <a:prstGeom prst="rect">
            <a:avLst/>
          </a:prstGeom>
          <a:solidFill>
            <a:srgbClr val="F3F3F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lt-LT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Tobulinimo veiksmų įgyvendinimo viešinimas</a:t>
            </a:r>
            <a:endParaRPr lang="lt-LT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odyklė: dryžuota dešinėn 6">
            <a:extLst>
              <a:ext uri="{FF2B5EF4-FFF2-40B4-BE49-F238E27FC236}">
                <a16:creationId xmlns:a16="http://schemas.microsoft.com/office/drawing/2014/main" id="{54CDC62E-626E-4933-8504-2613BE9F29A2}"/>
              </a:ext>
            </a:extLst>
          </p:cNvPr>
          <p:cNvSpPr/>
          <p:nvPr/>
        </p:nvSpPr>
        <p:spPr>
          <a:xfrm>
            <a:off x="5616409" y="2263406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dyklė: dryžuota dešinėn 6">
            <a:extLst>
              <a:ext uri="{FF2B5EF4-FFF2-40B4-BE49-F238E27FC236}">
                <a16:creationId xmlns:a16="http://schemas.microsoft.com/office/drawing/2014/main" id="{4735E96F-DB0B-4A4E-B6AE-594F98285EEE}"/>
              </a:ext>
            </a:extLst>
          </p:cNvPr>
          <p:cNvSpPr/>
          <p:nvPr/>
        </p:nvSpPr>
        <p:spPr>
          <a:xfrm>
            <a:off x="5629002" y="3381303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dyklė: dryžuota dešinėn 6">
            <a:extLst>
              <a:ext uri="{FF2B5EF4-FFF2-40B4-BE49-F238E27FC236}">
                <a16:creationId xmlns:a16="http://schemas.microsoft.com/office/drawing/2014/main" id="{899207BF-6BC7-4328-8126-BBCC81ADD798}"/>
              </a:ext>
            </a:extLst>
          </p:cNvPr>
          <p:cNvSpPr/>
          <p:nvPr/>
        </p:nvSpPr>
        <p:spPr>
          <a:xfrm>
            <a:off x="5629002" y="5822297"/>
            <a:ext cx="723998" cy="39072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278376AB-90DB-43BA-A868-B182A603B58B}"/>
              </a:ext>
            </a:extLst>
          </p:cNvPr>
          <p:cNvSpPr/>
          <p:nvPr/>
        </p:nvSpPr>
        <p:spPr>
          <a:xfrm>
            <a:off x="3603351" y="2860394"/>
            <a:ext cx="267629" cy="33126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3A2A176E-C9C6-455D-A108-C7559181D108}"/>
              </a:ext>
            </a:extLst>
          </p:cNvPr>
          <p:cNvSpPr/>
          <p:nvPr/>
        </p:nvSpPr>
        <p:spPr>
          <a:xfrm>
            <a:off x="3614439" y="4036828"/>
            <a:ext cx="267627" cy="331267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6B51AF02-6C86-4DE9-8B97-ABF2699AF4C2}"/>
              </a:ext>
            </a:extLst>
          </p:cNvPr>
          <p:cNvSpPr/>
          <p:nvPr/>
        </p:nvSpPr>
        <p:spPr>
          <a:xfrm>
            <a:off x="3614437" y="5224790"/>
            <a:ext cx="267629" cy="33126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791B0CD8-C231-F4E2-465C-55638FBA3F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3541" y="112745"/>
            <a:ext cx="1508600" cy="57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6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1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3239" y="1999567"/>
            <a:ext cx="10114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lt-LT" sz="4800" dirty="0">
                <a:solidFill>
                  <a:prstClr val="white"/>
                </a:solidFill>
                <a:latin typeface="Georgia" charset="0"/>
                <a:ea typeface="Georgia" charset="0"/>
                <a:cs typeface="Georgia" charset="0"/>
              </a:rPr>
              <a:t>DĖKUI UŽ BENDRADARBIAVIMĄ</a:t>
            </a:r>
          </a:p>
          <a:p>
            <a:pPr algn="ctr" defTabSz="914377"/>
            <a:endParaRPr lang="lt-LT" sz="4800" dirty="0">
              <a:solidFill>
                <a:prstClr val="white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 defTabSz="914377"/>
            <a:r>
              <a:rPr lang="lt-LT" sz="4800" dirty="0">
                <a:solidFill>
                  <a:prstClr val="white"/>
                </a:solidFill>
                <a:latin typeface="Georgia" charset="0"/>
                <a:ea typeface="Georgia" charset="0"/>
                <a:cs typeface="Georgia" charset="0"/>
              </a:rPr>
              <a:t>kokybe</a:t>
            </a:r>
            <a:r>
              <a:rPr lang="en-US" sz="4800" dirty="0">
                <a:solidFill>
                  <a:prstClr val="white"/>
                </a:solidFill>
                <a:latin typeface="Georgia" charset="0"/>
                <a:ea typeface="Georgia" charset="0"/>
                <a:cs typeface="Georgia" charset="0"/>
              </a:rPr>
              <a:t>@</a:t>
            </a:r>
            <a:r>
              <a:rPr lang="en-US" sz="4800" dirty="0" err="1">
                <a:solidFill>
                  <a:prstClr val="white"/>
                </a:solidFill>
                <a:latin typeface="Georgia" charset="0"/>
                <a:ea typeface="Georgia" charset="0"/>
                <a:cs typeface="Georgia" charset="0"/>
              </a:rPr>
              <a:t>vdu.lt</a:t>
            </a:r>
            <a:endParaRPr lang="en-US" sz="4800" dirty="0">
              <a:solidFill>
                <a:prstClr val="white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58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2DCE16D958957F41B0F9946A092BC639" ma:contentTypeVersion="8" ma:contentTypeDescription="Kurkite naują dokumentą." ma:contentTypeScope="" ma:versionID="07126772f5a0d39fe6d5a42d60e2bd79">
  <xsd:schema xmlns:xsd="http://www.w3.org/2001/XMLSchema" xmlns:xs="http://www.w3.org/2001/XMLSchema" xmlns:p="http://schemas.microsoft.com/office/2006/metadata/properties" xmlns:ns3="14eec02c-dd95-44fa-8bbe-2464f884aa46" targetNamespace="http://schemas.microsoft.com/office/2006/metadata/properties" ma:root="true" ma:fieldsID="8cc9fc7402fd5c2d5bf355919887d933" ns3:_="">
    <xsd:import namespace="14eec02c-dd95-44fa-8bbe-2464f884aa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ec02c-dd95-44fa-8bbe-2464f884aa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579C48-1797-4451-8FA1-105B24981318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14eec02c-dd95-44fa-8bbe-2464f884aa46"/>
  </ds:schemaRefs>
</ds:datastoreItem>
</file>

<file path=customXml/itemProps2.xml><?xml version="1.0" encoding="utf-8"?>
<ds:datastoreItem xmlns:ds="http://schemas.openxmlformats.org/officeDocument/2006/customXml" ds:itemID="{B1900D41-38D1-4F22-9456-273FA84115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655420-738B-4596-9860-DA4240FB0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eec02c-dd95-44fa-8bbe-2464f884aa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5453</TotalTime>
  <Words>577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Apibendrinti absolventų komentarai (1):</vt:lpstr>
      <vt:lpstr>Apibendrinti absolventų komentarai (2):</vt:lpstr>
      <vt:lpstr>Apklausos rezultatų panaudojimas:  Studijų programos komiteto  (krypties komiteto) vaidmuo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VDU</dc:creator>
  <cp:lastModifiedBy>Jolanta Railienė</cp:lastModifiedBy>
  <cp:revision>62</cp:revision>
  <dcterms:created xsi:type="dcterms:W3CDTF">2019-09-05T07:44:25Z</dcterms:created>
  <dcterms:modified xsi:type="dcterms:W3CDTF">2024-09-30T11:43:58Z</dcterms:modified>
</cp:coreProperties>
</file>