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sldIdLst>
    <p:sldId id="265" r:id="rId2"/>
    <p:sldId id="270" r:id="rId3"/>
    <p:sldId id="291" r:id="rId4"/>
    <p:sldId id="292" r:id="rId5"/>
    <p:sldId id="32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290" r:id="rId3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E40"/>
    <a:srgbClr val="262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p:restoredTop sz="95970"/>
  </p:normalViewPr>
  <p:slideViewPr>
    <p:cSldViewPr snapToGrid="0" snapToObjects="1">
      <p:cViewPr varScale="1">
        <p:scale>
          <a:sx n="108" d="100"/>
          <a:sy n="108" d="100"/>
        </p:scale>
        <p:origin x="734"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CEA37-5C26-5946-9F28-A6DE0355F23A}"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92F5-70B4-274F-AB2C-D88CFCC35725}" type="slidenum">
              <a:rPr lang="en-US" smtClean="0"/>
              <a:t>‹#›</a:t>
            </a:fld>
            <a:endParaRPr lang="en-US"/>
          </a:p>
        </p:txBody>
      </p:sp>
    </p:spTree>
    <p:extLst>
      <p:ext uri="{BB962C8B-B14F-4D97-AF65-F5344CB8AC3E}">
        <p14:creationId xmlns:p14="http://schemas.microsoft.com/office/powerpoint/2010/main" val="41409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2</a:t>
            </a:fld>
            <a:endParaRPr lang="en-US"/>
          </a:p>
        </p:txBody>
      </p:sp>
    </p:spTree>
    <p:extLst>
      <p:ext uri="{BB962C8B-B14F-4D97-AF65-F5344CB8AC3E}">
        <p14:creationId xmlns:p14="http://schemas.microsoft.com/office/powerpoint/2010/main" val="208012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29</a:t>
            </a:fld>
            <a:endParaRPr lang="en-US"/>
          </a:p>
        </p:txBody>
      </p:sp>
    </p:spTree>
    <p:extLst>
      <p:ext uri="{BB962C8B-B14F-4D97-AF65-F5344CB8AC3E}">
        <p14:creationId xmlns:p14="http://schemas.microsoft.com/office/powerpoint/2010/main" val="274542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30</a:t>
            </a:fld>
            <a:endParaRPr lang="en-US"/>
          </a:p>
        </p:txBody>
      </p:sp>
    </p:spTree>
    <p:extLst>
      <p:ext uri="{BB962C8B-B14F-4D97-AF65-F5344CB8AC3E}">
        <p14:creationId xmlns:p14="http://schemas.microsoft.com/office/powerpoint/2010/main" val="276193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33</a:t>
            </a:fld>
            <a:endParaRPr lang="en-US"/>
          </a:p>
        </p:txBody>
      </p:sp>
    </p:spTree>
    <p:extLst>
      <p:ext uri="{BB962C8B-B14F-4D97-AF65-F5344CB8AC3E}">
        <p14:creationId xmlns:p14="http://schemas.microsoft.com/office/powerpoint/2010/main" val="10906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6</a:t>
            </a:fld>
            <a:endParaRPr lang="en-US"/>
          </a:p>
        </p:txBody>
      </p:sp>
    </p:spTree>
    <p:extLst>
      <p:ext uri="{BB962C8B-B14F-4D97-AF65-F5344CB8AC3E}">
        <p14:creationId xmlns:p14="http://schemas.microsoft.com/office/powerpoint/2010/main" val="254610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7</a:t>
            </a:fld>
            <a:endParaRPr lang="en-US"/>
          </a:p>
        </p:txBody>
      </p:sp>
    </p:spTree>
    <p:extLst>
      <p:ext uri="{BB962C8B-B14F-4D97-AF65-F5344CB8AC3E}">
        <p14:creationId xmlns:p14="http://schemas.microsoft.com/office/powerpoint/2010/main" val="39113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9</a:t>
            </a:fld>
            <a:endParaRPr lang="en-US"/>
          </a:p>
        </p:txBody>
      </p:sp>
    </p:spTree>
    <p:extLst>
      <p:ext uri="{BB962C8B-B14F-4D97-AF65-F5344CB8AC3E}">
        <p14:creationId xmlns:p14="http://schemas.microsoft.com/office/powerpoint/2010/main" val="345296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12</a:t>
            </a:fld>
            <a:endParaRPr lang="en-US"/>
          </a:p>
        </p:txBody>
      </p:sp>
    </p:spTree>
    <p:extLst>
      <p:ext uri="{BB962C8B-B14F-4D97-AF65-F5344CB8AC3E}">
        <p14:creationId xmlns:p14="http://schemas.microsoft.com/office/powerpoint/2010/main" val="245325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14</a:t>
            </a:fld>
            <a:endParaRPr lang="en-US"/>
          </a:p>
        </p:txBody>
      </p:sp>
    </p:spTree>
    <p:extLst>
      <p:ext uri="{BB962C8B-B14F-4D97-AF65-F5344CB8AC3E}">
        <p14:creationId xmlns:p14="http://schemas.microsoft.com/office/powerpoint/2010/main" val="407962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15</a:t>
            </a:fld>
            <a:endParaRPr lang="en-US"/>
          </a:p>
        </p:txBody>
      </p:sp>
    </p:spTree>
    <p:extLst>
      <p:ext uri="{BB962C8B-B14F-4D97-AF65-F5344CB8AC3E}">
        <p14:creationId xmlns:p14="http://schemas.microsoft.com/office/powerpoint/2010/main" val="419861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22</a:t>
            </a:fld>
            <a:endParaRPr lang="en-US"/>
          </a:p>
        </p:txBody>
      </p:sp>
    </p:spTree>
    <p:extLst>
      <p:ext uri="{BB962C8B-B14F-4D97-AF65-F5344CB8AC3E}">
        <p14:creationId xmlns:p14="http://schemas.microsoft.com/office/powerpoint/2010/main" val="128719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592F5-70B4-274F-AB2C-D88CFCC35725}" type="slidenum">
              <a:rPr lang="en-US" smtClean="0"/>
              <a:t>24</a:t>
            </a:fld>
            <a:endParaRPr lang="en-US"/>
          </a:p>
        </p:txBody>
      </p:sp>
    </p:spTree>
    <p:extLst>
      <p:ext uri="{BB962C8B-B14F-4D97-AF65-F5344CB8AC3E}">
        <p14:creationId xmlns:p14="http://schemas.microsoft.com/office/powerpoint/2010/main" val="313451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CBCD47-036F-0E45-8365-30F8A0831C68}"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6065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B65F-EA5C-8644-BD35-DB952BCC5E26}"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894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65D388-530B-CD48-980C-E3F15896919F}"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532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077D9-690C-3E45-9F45-816445DD803E}"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223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98F29-835D-5442-8AA7-897DD53066D1}"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46842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996D88-C8F6-DA48-8C73-5713D92E26C6}"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1354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B9D9-788C-3F43-9B1A-C2FCC2312CD2}" type="datetime1">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8692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1D640-E792-E94E-8109-570E4CF93FBB}" type="datetime1">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7276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DDDBF-4CD4-DC4A-9031-BFA7FE443D84}" type="datetime1">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88968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0D8804-5FC6-1348-90AF-4D70D4275B7B}"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334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94E231-9CFB-AA49-B5AD-BE4EA337595F}"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3694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781E4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43E696-95E5-894A-8BC1-BF86DF6FD6BE}" type="datetime1">
              <a:rPr lang="en-US" smtClean="0"/>
              <a:t>6/16/2021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D06E52-7630-F84B-AB23-AD4D7DE68425}" type="slidenum">
              <a:rPr lang="en-US" smtClean="0"/>
              <a:pPr/>
              <a:t>‹#›</a:t>
            </a:fld>
            <a:endParaRPr lang="en-US"/>
          </a:p>
        </p:txBody>
      </p:sp>
    </p:spTree>
    <p:extLst>
      <p:ext uri="{BB962C8B-B14F-4D97-AF65-F5344CB8AC3E}">
        <p14:creationId xmlns:p14="http://schemas.microsoft.com/office/powerpoint/2010/main" val="156659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ytimes.com/2020/01/29/business/boeing-737-max-costs.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781E40"/>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430617" y="359132"/>
            <a:ext cx="5750443" cy="4247317"/>
          </a:xfrm>
          <a:prstGeom prst="rect">
            <a:avLst/>
          </a:prstGeom>
          <a:noFill/>
        </p:spPr>
        <p:txBody>
          <a:bodyPr wrap="square" rtlCol="0">
            <a:spAutoFit/>
          </a:bodyPr>
          <a:lstStyle/>
          <a:p>
            <a:r>
              <a:rPr lang="en-US" sz="2800" b="1" dirty="0">
                <a:solidFill>
                  <a:schemeClr val="bg1"/>
                </a:solidFill>
                <a:latin typeface="Georgia" panose="02040502050405020303" pitchFamily="18" charset="0"/>
              </a:rPr>
              <a:t>Fault Tolerance Was Available to Prevent Boeing 737 MAX Airplane Crashes and Their Costly Consequences</a:t>
            </a:r>
          </a:p>
          <a:p>
            <a:endParaRPr lang="en-US" sz="2400" b="1" dirty="0">
              <a:solidFill>
                <a:schemeClr val="bg1"/>
              </a:solidFill>
              <a:latin typeface="Georgia" panose="02040502050405020303" pitchFamily="18" charset="0"/>
              <a:ea typeface="Georgia" charset="0"/>
              <a:cs typeface="Georgia" charset="0"/>
            </a:endParaRPr>
          </a:p>
          <a:p>
            <a:pPr>
              <a:defRPr sz="2800"/>
            </a:pPr>
            <a:r>
              <a:rPr lang="lt-LT" sz="2200" dirty="0">
                <a:solidFill>
                  <a:schemeClr val="bg1"/>
                </a:solidFill>
                <a:latin typeface="Georgia" panose="02040502050405020303" pitchFamily="18" charset="0"/>
              </a:rPr>
              <a:t>Algirdas Avižienis</a:t>
            </a:r>
          </a:p>
          <a:p>
            <a:pPr>
              <a:defRPr sz="2800"/>
            </a:pPr>
            <a:r>
              <a:rPr lang="lt-LT" sz="2200" dirty="0">
                <a:solidFill>
                  <a:schemeClr val="bg1"/>
                </a:solidFill>
                <a:latin typeface="Georgia" panose="02040502050405020303" pitchFamily="18" charset="0"/>
              </a:rPr>
              <a:t>Vytautas Magnus University, Kaunas, Lithuania</a:t>
            </a:r>
            <a:r>
              <a:rPr lang="en-US" sz="2200" dirty="0">
                <a:solidFill>
                  <a:schemeClr val="bg1"/>
                </a:solidFill>
                <a:latin typeface="Georgia" panose="02040502050405020303" pitchFamily="18" charset="0"/>
              </a:rPr>
              <a:t> </a:t>
            </a:r>
            <a:r>
              <a:rPr lang="lt-LT" sz="2200" dirty="0" err="1">
                <a:solidFill>
                  <a:schemeClr val="bg1"/>
                </a:solidFill>
                <a:latin typeface="Georgia" panose="02040502050405020303" pitchFamily="18" charset="0"/>
              </a:rPr>
              <a:t>and</a:t>
            </a:r>
            <a:endParaRPr lang="lt-LT" sz="2200" dirty="0">
              <a:solidFill>
                <a:schemeClr val="bg1"/>
              </a:solidFill>
              <a:latin typeface="Georgia" panose="02040502050405020303" pitchFamily="18" charset="0"/>
            </a:endParaRPr>
          </a:p>
          <a:p>
            <a:pPr>
              <a:defRPr sz="2800"/>
            </a:pPr>
            <a:r>
              <a:rPr lang="lt-LT" sz="2200" dirty="0">
                <a:solidFill>
                  <a:schemeClr val="bg1"/>
                </a:solidFill>
                <a:latin typeface="Georgia" panose="02040502050405020303" pitchFamily="18" charset="0"/>
              </a:rPr>
              <a:t>University </a:t>
            </a:r>
            <a:r>
              <a:rPr lang="lt-LT" sz="2200" dirty="0" err="1">
                <a:solidFill>
                  <a:schemeClr val="bg1"/>
                </a:solidFill>
                <a:latin typeface="Georgia" panose="02040502050405020303" pitchFamily="18" charset="0"/>
              </a:rPr>
              <a:t>of</a:t>
            </a:r>
            <a:r>
              <a:rPr lang="lt-LT" sz="2200" dirty="0">
                <a:solidFill>
                  <a:schemeClr val="bg1"/>
                </a:solidFill>
                <a:latin typeface="Georgia" panose="02040502050405020303" pitchFamily="18" charset="0"/>
              </a:rPr>
              <a:t> </a:t>
            </a:r>
            <a:r>
              <a:rPr lang="lt-LT" sz="2200" dirty="0" err="1">
                <a:solidFill>
                  <a:schemeClr val="bg1"/>
                </a:solidFill>
                <a:latin typeface="Georgia" panose="02040502050405020303" pitchFamily="18" charset="0"/>
              </a:rPr>
              <a:t>California</a:t>
            </a:r>
            <a:r>
              <a:rPr lang="lt-LT" sz="2200" dirty="0">
                <a:solidFill>
                  <a:schemeClr val="bg1"/>
                </a:solidFill>
                <a:latin typeface="Georgia" panose="02040502050405020303" pitchFamily="18" charset="0"/>
              </a:rPr>
              <a:t> Los Angeles (UCLA), USA</a:t>
            </a:r>
          </a:p>
          <a:p>
            <a:endParaRPr lang="en-US" sz="2400" dirty="0">
              <a:solidFill>
                <a:schemeClr val="bg1"/>
              </a:solidFill>
              <a:latin typeface="Georgia" panose="02040502050405020303" pitchFamily="18" charset="0"/>
              <a:ea typeface="Georgia" charset="0"/>
              <a:cs typeface="Georgia" charset="0"/>
            </a:endParaRPr>
          </a:p>
        </p:txBody>
      </p:sp>
      <p:pic>
        <p:nvPicPr>
          <p:cNvPr id="11" name="Picture 10"/>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6008606" y="680049"/>
            <a:ext cx="4670279" cy="4670279"/>
          </a:xfrm>
          <a:prstGeom prst="rect">
            <a:avLst/>
          </a:prstGeom>
        </p:spPr>
      </p:pic>
      <p:pic>
        <p:nvPicPr>
          <p:cNvPr id="8" name="Picture 7">
            <a:extLst>
              <a:ext uri="{FF2B5EF4-FFF2-40B4-BE49-F238E27FC236}">
                <a16:creationId xmlns:a16="http://schemas.microsoft.com/office/drawing/2014/main" id="{6336FAAF-9219-4F8B-BB04-9DA2FD03F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8" y="4361994"/>
            <a:ext cx="975629" cy="422374"/>
          </a:xfrm>
          <a:prstGeom prst="rect">
            <a:avLst/>
          </a:prstGeom>
        </p:spPr>
      </p:pic>
    </p:spTree>
    <p:extLst>
      <p:ext uri="{BB962C8B-B14F-4D97-AF65-F5344CB8AC3E}">
        <p14:creationId xmlns:p14="http://schemas.microsoft.com/office/powerpoint/2010/main" val="106508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F8ED-D4AA-4724-9898-7C5D94D06D08}"/>
              </a:ext>
            </a:extLst>
          </p:cNvPr>
          <p:cNvSpPr>
            <a:spLocks noGrp="1"/>
          </p:cNvSpPr>
          <p:nvPr>
            <p:ph type="title"/>
          </p:nvPr>
        </p:nvSpPr>
        <p:spPr/>
        <p:txBody>
          <a:bodyPr>
            <a:normAutofit/>
          </a:bodyPr>
          <a:lstStyle/>
          <a:p>
            <a:r>
              <a:rPr lang="en-US" sz="2200" b="1" dirty="0">
                <a:latin typeface="Georgia" panose="02040502050405020303" pitchFamily="18" charset="0"/>
              </a:rPr>
              <a:t>Lion Air Flight 610 Crashes </a:t>
            </a:r>
            <a:br>
              <a:rPr lang="en-US" sz="2200" b="1" dirty="0">
                <a:latin typeface="Georgia" panose="02040502050405020303" pitchFamily="18" charset="0"/>
              </a:rPr>
            </a:br>
            <a:r>
              <a:rPr lang="en-US" sz="2200" b="1" dirty="0">
                <a:latin typeface="Georgia" panose="02040502050405020303" pitchFamily="18" charset="0"/>
              </a:rPr>
              <a:t>on Oct. 29, 2018</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2C0373FD-2D65-48E7-B622-0CB082BCE8D6}"/>
              </a:ext>
            </a:extLst>
          </p:cNvPr>
          <p:cNvSpPr txBox="1"/>
          <p:nvPr/>
        </p:nvSpPr>
        <p:spPr>
          <a:xfrm>
            <a:off x="628650" y="1153992"/>
            <a:ext cx="7963786" cy="4118756"/>
          </a:xfrm>
          <a:prstGeom prst="rect">
            <a:avLst/>
          </a:prstGeom>
          <a:noFill/>
        </p:spPr>
        <p:txBody>
          <a:bodyPr wrap="square">
            <a:spAutoFit/>
          </a:bodyPr>
          <a:lstStyle/>
          <a:p>
            <a:pPr marL="0" indent="0" algn="just">
              <a:lnSpc>
                <a:spcPct val="81000"/>
              </a:lnSpc>
              <a:buSzTx/>
              <a:buNone/>
              <a:defRPr sz="2400"/>
            </a:pPr>
            <a:r>
              <a:rPr lang="en-US" sz="1700" b="1" dirty="0">
                <a:latin typeface="Georgia" panose="02040502050405020303" pitchFamily="18" charset="0"/>
              </a:rPr>
              <a:t>The </a:t>
            </a:r>
            <a:r>
              <a:rPr lang="en-US" sz="1700" b="1" i="1" dirty="0">
                <a:latin typeface="Georgia" panose="02040502050405020303" pitchFamily="18" charset="0"/>
              </a:rPr>
              <a:t>vulnerability VB </a:t>
            </a:r>
            <a:r>
              <a:rPr lang="en-US" sz="1700" b="1" dirty="0">
                <a:latin typeface="Georgia" panose="02040502050405020303" pitchFamily="18" charset="0"/>
              </a:rPr>
              <a:t>was the cause of the fatal crash </a:t>
            </a:r>
            <a:r>
              <a:rPr lang="en-US" sz="1700" dirty="0">
                <a:latin typeface="Georgia" panose="02040502050405020303" pitchFamily="18" charset="0"/>
              </a:rPr>
              <a:t>of Lion Air Flight 610, killing all 189 persons on board. On November 7, 2018 FAA issued the </a:t>
            </a:r>
            <a:r>
              <a:rPr lang="en-US" sz="1700" i="1" dirty="0">
                <a:latin typeface="Georgia" panose="02040502050405020303" pitchFamily="18" charset="0"/>
              </a:rPr>
              <a:t>Emergency Airworthiness Directive AD 2018-23-51 </a:t>
            </a:r>
            <a:r>
              <a:rPr lang="en-US" sz="1700" dirty="0">
                <a:latin typeface="Georgia" panose="02040502050405020303" pitchFamily="18" charset="0"/>
              </a:rPr>
              <a:t>that stated in part </a:t>
            </a:r>
            <a:r>
              <a:rPr lang="en-US" sz="1700" i="1" dirty="0">
                <a:latin typeface="Georgia" panose="02040502050405020303" pitchFamily="18" charset="0"/>
              </a:rPr>
              <a:t>(e) :</a:t>
            </a:r>
          </a:p>
          <a:p>
            <a:pPr marL="0" indent="0" algn="just">
              <a:lnSpc>
                <a:spcPct val="81000"/>
              </a:lnSpc>
              <a:buSzTx/>
              <a:buNone/>
              <a:defRPr sz="2400"/>
            </a:pPr>
            <a:endParaRPr lang="en-US" sz="1700" b="1" i="1" dirty="0">
              <a:latin typeface="Georgia" panose="02040502050405020303" pitchFamily="18" charset="0"/>
              <a:ea typeface="Times New Roman"/>
              <a:cs typeface="Times New Roman"/>
              <a:sym typeface="Times New Roman"/>
            </a:endParaRPr>
          </a:p>
          <a:p>
            <a:pPr marL="0" indent="0" algn="just">
              <a:lnSpc>
                <a:spcPct val="81000"/>
              </a:lnSpc>
              <a:spcBef>
                <a:spcPts val="0"/>
              </a:spcBef>
              <a:buSzTx/>
              <a:buNone/>
              <a:defRPr sz="2400" b="1" i="1">
                <a:latin typeface="Times New Roman"/>
                <a:ea typeface="Times New Roman"/>
                <a:cs typeface="Times New Roman"/>
                <a:sym typeface="Times New Roman"/>
              </a:defRPr>
            </a:pPr>
            <a:r>
              <a:rPr lang="en-US" sz="1700" dirty="0">
                <a:latin typeface="Georgia" panose="02040502050405020303" pitchFamily="18" charset="0"/>
              </a:rPr>
              <a:t>(e) Unsafe Condition*</a:t>
            </a:r>
            <a:endParaRPr lang="en-US" sz="1700" dirty="0">
              <a:latin typeface="Georgia" panose="02040502050405020303" pitchFamily="18" charset="0"/>
              <a:sym typeface="Calibri"/>
            </a:endParaRPr>
          </a:p>
          <a:p>
            <a:pPr marL="0" indent="0" algn="just">
              <a:lnSpc>
                <a:spcPct val="81000"/>
              </a:lnSpc>
              <a:spcBef>
                <a:spcPts val="0"/>
              </a:spcBef>
              <a:buSzTx/>
              <a:buNone/>
              <a:defRPr sz="2400" i="1">
                <a:latin typeface="Times New Roman"/>
                <a:ea typeface="Times New Roman"/>
                <a:cs typeface="Times New Roman"/>
                <a:sym typeface="Times New Roman"/>
              </a:defRPr>
            </a:pPr>
            <a:r>
              <a:rPr lang="en-US" sz="1700" dirty="0">
                <a:latin typeface="Georgia" panose="02040502050405020303" pitchFamily="18" charset="0"/>
              </a:rPr>
              <a:t>This AD was prompted by analysis performed by the manufacturer showing that if     </a:t>
            </a:r>
            <a:r>
              <a:rPr lang="en-US" sz="1700" b="1" dirty="0">
                <a:latin typeface="Georgia" panose="02040502050405020303" pitchFamily="18" charset="0"/>
              </a:rPr>
              <a:t>an</a:t>
            </a:r>
            <a:r>
              <a:rPr lang="en-US" sz="1700" dirty="0">
                <a:latin typeface="Georgia" panose="02040502050405020303" pitchFamily="18" charset="0"/>
              </a:rPr>
              <a:t> </a:t>
            </a:r>
            <a:r>
              <a:rPr lang="en-US" sz="1700" b="1" dirty="0">
                <a:latin typeface="Georgia" panose="02040502050405020303" pitchFamily="18" charset="0"/>
              </a:rPr>
              <a:t>erroneously high single angle of attack (AOA) sensor input </a:t>
            </a:r>
            <a:r>
              <a:rPr lang="en-US" sz="1700" dirty="0">
                <a:latin typeface="Georgia" panose="02040502050405020303" pitchFamily="18" charset="0"/>
              </a:rPr>
              <a:t>is received by the flight control system, there is a potential for repeated nose-down trim commands of the horizontal stabilizer. We are issuing this AD to address this potential resulting nose-down trim, </a:t>
            </a:r>
            <a:r>
              <a:rPr lang="en-US" sz="1700" b="1" dirty="0">
                <a:latin typeface="Georgia" panose="02040502050405020303" pitchFamily="18" charset="0"/>
              </a:rPr>
              <a:t>which could cause the flight crew to have difficulty controlling the airplane,</a:t>
            </a:r>
            <a:r>
              <a:rPr lang="en-US" sz="1700" dirty="0">
                <a:latin typeface="Georgia" panose="02040502050405020303" pitchFamily="18" charset="0"/>
              </a:rPr>
              <a:t> and lead to excessive nose-down attitude, significant altitude loss, and possible impact with terrain.” </a:t>
            </a:r>
          </a:p>
          <a:p>
            <a:pPr marL="0" indent="0" algn="just">
              <a:lnSpc>
                <a:spcPct val="81000"/>
              </a:lnSpc>
              <a:spcBef>
                <a:spcPts val="0"/>
              </a:spcBef>
              <a:buSzTx/>
              <a:buNone/>
              <a:defRPr sz="2400" i="1">
                <a:latin typeface="Times New Roman"/>
                <a:ea typeface="Times New Roman"/>
                <a:cs typeface="Times New Roman"/>
                <a:sym typeface="Times New Roman"/>
              </a:defRPr>
            </a:pPr>
            <a:endParaRPr lang="en-US" sz="1700" dirty="0">
              <a:latin typeface="Georgia" panose="02040502050405020303" pitchFamily="18" charset="0"/>
            </a:endParaRPr>
          </a:p>
          <a:p>
            <a:pPr marL="0" indent="0" algn="just">
              <a:lnSpc>
                <a:spcPct val="81000"/>
              </a:lnSpc>
              <a:spcBef>
                <a:spcPts val="0"/>
              </a:spcBef>
              <a:buSzTx/>
              <a:buNone/>
              <a:defRPr sz="2400"/>
            </a:pPr>
            <a:r>
              <a:rPr lang="en-US" sz="1700" b="1" i="1" dirty="0">
                <a:solidFill>
                  <a:schemeClr val="tx1"/>
                </a:solidFill>
                <a:latin typeface="Georgia" panose="02040502050405020303" pitchFamily="18" charset="0"/>
              </a:rPr>
              <a:t>*Note</a:t>
            </a:r>
            <a:r>
              <a:rPr lang="en-US" sz="1700" dirty="0">
                <a:solidFill>
                  <a:schemeClr val="tx1"/>
                </a:solidFill>
                <a:latin typeface="Georgia" panose="02040502050405020303" pitchFamily="18" charset="0"/>
              </a:rPr>
              <a:t>: this “</a:t>
            </a:r>
            <a:r>
              <a:rPr lang="en-US" sz="1700" i="1" dirty="0">
                <a:solidFill>
                  <a:schemeClr val="tx1"/>
                </a:solidFill>
                <a:latin typeface="Georgia" panose="02040502050405020303" pitchFamily="18" charset="0"/>
              </a:rPr>
              <a:t>Unsafe Condition” </a:t>
            </a:r>
            <a:r>
              <a:rPr lang="en-US" sz="1700" dirty="0">
                <a:solidFill>
                  <a:schemeClr val="tx1"/>
                </a:solidFill>
                <a:latin typeface="Georgia" panose="02040502050405020303" pitchFamily="18" charset="0"/>
              </a:rPr>
              <a:t>was the activation by “</a:t>
            </a:r>
            <a:r>
              <a:rPr lang="en-US" sz="1700" b="1" i="1" dirty="0">
                <a:solidFill>
                  <a:schemeClr val="tx1"/>
                </a:solidFill>
                <a:latin typeface="Georgia" panose="02040502050405020303" pitchFamily="18" charset="0"/>
              </a:rPr>
              <a:t>an</a:t>
            </a:r>
            <a:r>
              <a:rPr lang="en-US" sz="1700" i="1" dirty="0">
                <a:solidFill>
                  <a:schemeClr val="tx1"/>
                </a:solidFill>
                <a:latin typeface="Georgia" panose="02040502050405020303" pitchFamily="18" charset="0"/>
              </a:rPr>
              <a:t> </a:t>
            </a:r>
            <a:r>
              <a:rPr lang="en-US" sz="1700" b="1" i="1" dirty="0">
                <a:latin typeface="Georgia" panose="02040502050405020303" pitchFamily="18" charset="0"/>
              </a:rPr>
              <a:t>erroneously high single angle of attack (AOA) sensor input”</a:t>
            </a:r>
            <a:r>
              <a:rPr lang="en-US" sz="1700" dirty="0">
                <a:solidFill>
                  <a:schemeClr val="tx1"/>
                </a:solidFill>
                <a:latin typeface="Georgia" panose="02040502050405020303" pitchFamily="18" charset="0"/>
              </a:rPr>
              <a:t> (to be called </a:t>
            </a:r>
            <a:r>
              <a:rPr lang="en-US" sz="1700" b="1" i="1" dirty="0">
                <a:solidFill>
                  <a:schemeClr val="tx1"/>
                </a:solidFill>
                <a:latin typeface="Georgia" panose="02040502050405020303" pitchFamily="18" charset="0"/>
              </a:rPr>
              <a:t>“False Alarm”</a:t>
            </a:r>
            <a:r>
              <a:rPr lang="en-US" sz="1700" dirty="0">
                <a:solidFill>
                  <a:schemeClr val="tx1"/>
                </a:solidFill>
                <a:latin typeface="Georgia" panose="02040502050405020303" pitchFamily="18" charset="0"/>
              </a:rPr>
              <a:t>)</a:t>
            </a:r>
            <a:r>
              <a:rPr lang="en-US" sz="1700" b="1" i="1" dirty="0">
                <a:solidFill>
                  <a:schemeClr val="tx1"/>
                </a:solidFill>
                <a:latin typeface="Georgia" panose="02040502050405020303" pitchFamily="18" charset="0"/>
              </a:rPr>
              <a:t> </a:t>
            </a:r>
            <a:r>
              <a:rPr lang="en-US" sz="1700" dirty="0">
                <a:solidFill>
                  <a:schemeClr val="tx1"/>
                </a:solidFill>
                <a:latin typeface="Georgia" panose="02040502050405020303" pitchFamily="18" charset="0"/>
              </a:rPr>
              <a:t>of the </a:t>
            </a:r>
            <a:r>
              <a:rPr lang="en-US" sz="1700" i="1" dirty="0">
                <a:solidFill>
                  <a:schemeClr val="tx1"/>
                </a:solidFill>
                <a:latin typeface="Georgia" panose="02040502050405020303" pitchFamily="18" charset="0"/>
              </a:rPr>
              <a:t>vulnerability VB </a:t>
            </a:r>
            <a:r>
              <a:rPr lang="en-US" sz="1700" dirty="0">
                <a:solidFill>
                  <a:schemeClr val="tx1"/>
                </a:solidFill>
                <a:latin typeface="Georgia" panose="02040502050405020303" pitchFamily="18" charset="0"/>
              </a:rPr>
              <a:t>in the flight control system, specifically in the </a:t>
            </a:r>
            <a:r>
              <a:rPr lang="en-US" sz="1700" i="1" dirty="0">
                <a:solidFill>
                  <a:schemeClr val="tx1"/>
                </a:solidFill>
                <a:latin typeface="Georgia" panose="02040502050405020303" pitchFamily="18" charset="0"/>
              </a:rPr>
              <a:t>STS (Speed Trim System</a:t>
            </a:r>
            <a:r>
              <a:rPr lang="en-US" sz="1700" dirty="0">
                <a:solidFill>
                  <a:schemeClr val="tx1"/>
                </a:solidFill>
                <a:latin typeface="Georgia" panose="02040502050405020303" pitchFamily="18" charset="0"/>
              </a:rPr>
              <a:t>), of 737 MAX</a:t>
            </a:r>
            <a:r>
              <a:rPr lang="en-US" sz="1700" dirty="0">
                <a:latin typeface="Georgia" panose="02040502050405020303" pitchFamily="18" charset="0"/>
              </a:rPr>
              <a:t> that included MCAS.</a:t>
            </a:r>
            <a:r>
              <a:rPr lang="en-US" sz="1700" dirty="0">
                <a:solidFill>
                  <a:schemeClr val="tx1"/>
                </a:solidFill>
                <a:latin typeface="Georgia" panose="02040502050405020303" pitchFamily="18" charset="0"/>
              </a:rPr>
              <a:t> </a:t>
            </a:r>
          </a:p>
          <a:p>
            <a:pPr marL="0" indent="0">
              <a:lnSpc>
                <a:spcPct val="81000"/>
              </a:lnSpc>
              <a:spcBef>
                <a:spcPts val="0"/>
              </a:spcBef>
              <a:buSzTx/>
              <a:buNone/>
              <a:defRPr sz="2400"/>
            </a:pPr>
            <a:endParaRPr lang="en-US" sz="17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12359D1-E132-2746-98EF-F803BE7F34DA}"/>
              </a:ext>
            </a:extLst>
          </p:cNvPr>
          <p:cNvSpPr>
            <a:spLocks noGrp="1"/>
          </p:cNvSpPr>
          <p:nvPr>
            <p:ph type="sldNum" sz="quarter" idx="12"/>
          </p:nvPr>
        </p:nvSpPr>
        <p:spPr/>
        <p:txBody>
          <a:bodyPr/>
          <a:lstStyle/>
          <a:p>
            <a:fld id="{F5D06E52-7630-F84B-AB23-AD4D7DE68425}" type="slidenum">
              <a:rPr lang="en-US" smtClean="0"/>
              <a:pPr/>
              <a:t>10</a:t>
            </a:fld>
            <a:endParaRPr lang="en-US"/>
          </a:p>
        </p:txBody>
      </p:sp>
      <p:sp>
        <p:nvSpPr>
          <p:cNvPr id="6" name="Footer Placeholder 5">
            <a:extLst>
              <a:ext uri="{FF2B5EF4-FFF2-40B4-BE49-F238E27FC236}">
                <a16:creationId xmlns:a16="http://schemas.microsoft.com/office/drawing/2014/main" id="{48490D0C-51AB-B349-B8B4-501B82927066}"/>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81838136-3A2C-45FD-8FD9-5097C6B8752F}"/>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416544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CB09-6CE2-4123-A640-78C49D945AF6}"/>
              </a:ext>
            </a:extLst>
          </p:cNvPr>
          <p:cNvSpPr>
            <a:spLocks noGrp="1"/>
          </p:cNvSpPr>
          <p:nvPr>
            <p:ph type="title"/>
          </p:nvPr>
        </p:nvSpPr>
        <p:spPr>
          <a:xfrm>
            <a:off x="628650" y="60079"/>
            <a:ext cx="7886700" cy="994172"/>
          </a:xfrm>
        </p:spPr>
        <p:txBody>
          <a:bodyPr>
            <a:normAutofit/>
          </a:bodyPr>
          <a:lstStyle/>
          <a:p>
            <a:r>
              <a:rPr lang="en-US" sz="2200" b="1" dirty="0">
                <a:latin typeface="Georgia" panose="02040502050405020303" pitchFamily="18" charset="0"/>
              </a:rPr>
              <a:t>FAA and Boeing Respond to </a:t>
            </a:r>
            <a:br>
              <a:rPr lang="en-US" sz="2200" b="1" dirty="0">
                <a:latin typeface="Georgia" panose="02040502050405020303" pitchFamily="18" charset="0"/>
              </a:rPr>
            </a:br>
            <a:r>
              <a:rPr lang="en-US" sz="2200" b="1" dirty="0">
                <a:latin typeface="Georgia" panose="02040502050405020303" pitchFamily="18" charset="0"/>
              </a:rPr>
              <a:t>Lion Air Crash</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D98A8290-D70F-41CE-853D-F2A6C8F9609A}"/>
              </a:ext>
            </a:extLst>
          </p:cNvPr>
          <p:cNvSpPr txBox="1"/>
          <p:nvPr/>
        </p:nvSpPr>
        <p:spPr>
          <a:xfrm>
            <a:off x="628648" y="1337786"/>
            <a:ext cx="8179833" cy="6494085"/>
          </a:xfrm>
          <a:prstGeom prst="rect">
            <a:avLst/>
          </a:prstGeom>
          <a:noFill/>
        </p:spPr>
        <p:txBody>
          <a:bodyPr wrap="square">
            <a:spAutoFit/>
          </a:bodyPr>
          <a:lstStyle/>
          <a:p>
            <a:pPr algn="just"/>
            <a:r>
              <a:rPr lang="en-GB" sz="1600" b="1" dirty="0">
                <a:latin typeface="Georgia" panose="02040502050405020303" pitchFamily="18" charset="0"/>
              </a:rPr>
              <a:t>By November 7, 2018 Boeing had determined that a </a:t>
            </a:r>
            <a:r>
              <a:rPr lang="en-GB" sz="1600" b="1" i="1" dirty="0">
                <a:latin typeface="Georgia" panose="02040502050405020303" pitchFamily="18" charset="0"/>
              </a:rPr>
              <a:t>False Alarm </a:t>
            </a:r>
            <a:r>
              <a:rPr lang="en-GB" sz="1600" b="1" dirty="0">
                <a:latin typeface="Georgia" panose="02040502050405020303" pitchFamily="18" charset="0"/>
              </a:rPr>
              <a:t>which originated in a failed </a:t>
            </a:r>
            <a:r>
              <a:rPr lang="en-GB" sz="1600" b="1" dirty="0" err="1">
                <a:latin typeface="Georgia" panose="02040502050405020303" pitchFamily="18" charset="0"/>
              </a:rPr>
              <a:t>AoA</a:t>
            </a:r>
            <a:r>
              <a:rPr lang="en-GB" sz="1600" b="1" dirty="0">
                <a:latin typeface="Georgia" panose="02040502050405020303" pitchFamily="18" charset="0"/>
              </a:rPr>
              <a:t> sensor had activated MCAS and caused the Lion Air crash</a:t>
            </a:r>
            <a:r>
              <a:rPr lang="en-GB" sz="1600" dirty="0">
                <a:latin typeface="Georgia" panose="02040502050405020303" pitchFamily="18" charset="0"/>
              </a:rPr>
              <a:t>.  How did FAA act to prevent future disasters caused by such </a:t>
            </a:r>
            <a:r>
              <a:rPr lang="en-GB" sz="1600" i="1" dirty="0">
                <a:latin typeface="Georgia" panose="02040502050405020303" pitchFamily="18" charset="0"/>
              </a:rPr>
              <a:t>False Alarms</a:t>
            </a:r>
            <a:r>
              <a:rPr lang="en-GB" sz="1600" dirty="0">
                <a:latin typeface="Georgia" panose="02040502050405020303" pitchFamily="18" charset="0"/>
              </a:rPr>
              <a:t>?</a:t>
            </a:r>
          </a:p>
          <a:p>
            <a:pPr algn="just"/>
            <a:endParaRPr lang="en-GB" sz="1600" dirty="0">
              <a:latin typeface="Georgia" panose="02040502050405020303" pitchFamily="18" charset="0"/>
            </a:endParaRPr>
          </a:p>
          <a:p>
            <a:pPr algn="just"/>
            <a:r>
              <a:rPr lang="en-GB" sz="1600" dirty="0">
                <a:latin typeface="Georgia" panose="02040502050405020303" pitchFamily="18" charset="0"/>
              </a:rPr>
              <a:t> </a:t>
            </a:r>
            <a:r>
              <a:rPr lang="en-GB" sz="1600" b="1" dirty="0">
                <a:latin typeface="Georgia" panose="02040502050405020303" pitchFamily="18" charset="0"/>
              </a:rPr>
              <a:t>FAA issued </a:t>
            </a:r>
            <a:r>
              <a:rPr lang="en-GB" sz="1600" b="1" i="1" dirty="0">
                <a:latin typeface="Georgia" panose="02040502050405020303" pitchFamily="18" charset="0"/>
              </a:rPr>
              <a:t>Emergency AD 2018-23-51 that  </a:t>
            </a:r>
            <a:r>
              <a:rPr lang="en-GB" sz="1600" b="1" dirty="0">
                <a:latin typeface="Georgia" panose="02040502050405020303" pitchFamily="18" charset="0"/>
              </a:rPr>
              <a:t>required additions to the </a:t>
            </a:r>
            <a:r>
              <a:rPr lang="en-GB" sz="1600" b="1" i="1" dirty="0">
                <a:latin typeface="Georgia" panose="02040502050405020303" pitchFamily="18" charset="0"/>
              </a:rPr>
              <a:t>Airplane Flight Manual AFM.</a:t>
            </a:r>
            <a:r>
              <a:rPr lang="en-GB" sz="1600" b="1" dirty="0">
                <a:latin typeface="Georgia" panose="02040502050405020303" pitchFamily="18" charset="0"/>
              </a:rPr>
              <a:t> </a:t>
            </a:r>
            <a:r>
              <a:rPr lang="en-GB" sz="1600" dirty="0">
                <a:latin typeface="Georgia" panose="02040502050405020303" pitchFamily="18" charset="0"/>
              </a:rPr>
              <a:t>Those additions instruct the Flight Crew how to cope with the </a:t>
            </a:r>
            <a:r>
              <a:rPr lang="en-GB" sz="1600" i="1" dirty="0">
                <a:latin typeface="Georgia" panose="02040502050405020303" pitchFamily="18" charset="0"/>
              </a:rPr>
              <a:t>Unsafe</a:t>
            </a:r>
            <a:r>
              <a:rPr lang="en-GB" sz="1600" dirty="0">
                <a:latin typeface="Georgia" panose="02040502050405020303" pitchFamily="18" charset="0"/>
              </a:rPr>
              <a:t> </a:t>
            </a:r>
            <a:r>
              <a:rPr lang="en-GB" sz="1600" i="1" dirty="0">
                <a:latin typeface="Georgia" panose="02040502050405020303" pitchFamily="18" charset="0"/>
              </a:rPr>
              <a:t>Condition</a:t>
            </a:r>
            <a:r>
              <a:rPr lang="en-GB" sz="1600" dirty="0">
                <a:latin typeface="Georgia" panose="02040502050405020303" pitchFamily="18" charset="0"/>
              </a:rPr>
              <a:t>.</a:t>
            </a:r>
            <a:r>
              <a:rPr lang="en-GB" sz="1600" dirty="0">
                <a:solidFill>
                  <a:srgbClr val="FF0000"/>
                </a:solidFill>
                <a:latin typeface="Georgia" panose="02040502050405020303" pitchFamily="18" charset="0"/>
              </a:rPr>
              <a:t> </a:t>
            </a:r>
            <a:r>
              <a:rPr lang="en-GB" sz="1600" b="1" dirty="0">
                <a:latin typeface="Georgia" panose="02040502050405020303" pitchFamily="18" charset="0"/>
              </a:rPr>
              <a:t>Additions to the flight control system were not required </a:t>
            </a:r>
            <a:r>
              <a:rPr lang="en-GB" sz="1600" dirty="0">
                <a:latin typeface="Georgia" panose="02040502050405020303" pitchFamily="18" charset="0"/>
              </a:rPr>
              <a:t>by the </a:t>
            </a:r>
            <a:r>
              <a:rPr lang="en-GB" sz="1600" i="1" dirty="0">
                <a:latin typeface="Georgia" panose="02040502050405020303" pitchFamily="18" charset="0"/>
              </a:rPr>
              <a:t>Emergency AD.</a:t>
            </a:r>
            <a:r>
              <a:rPr lang="en-GB" sz="1600" dirty="0">
                <a:latin typeface="Georgia" panose="02040502050405020303" pitchFamily="18" charset="0"/>
              </a:rPr>
              <a:t> The </a:t>
            </a:r>
            <a:r>
              <a:rPr lang="en-GB" sz="1600" i="1" dirty="0">
                <a:latin typeface="Georgia" panose="02040502050405020303" pitchFamily="18" charset="0"/>
              </a:rPr>
              <a:t>vulnerability VB </a:t>
            </a:r>
            <a:r>
              <a:rPr lang="en-GB" sz="1600" dirty="0">
                <a:latin typeface="Georgia" panose="02040502050405020303" pitchFamily="18" charset="0"/>
              </a:rPr>
              <a:t>remained in all 737 MAX airplanes and caused the Ethiopian Airlines crash about four months later. </a:t>
            </a:r>
            <a:r>
              <a:rPr lang="en-GB" sz="1600" b="1" dirty="0">
                <a:latin typeface="Georgia" panose="02040502050405020303" pitchFamily="18" charset="0"/>
              </a:rPr>
              <a:t>The additions to the text of the </a:t>
            </a:r>
            <a:r>
              <a:rPr lang="en-GB" sz="1600" b="1" i="1" dirty="0">
                <a:latin typeface="Georgia" panose="02040502050405020303" pitchFamily="18" charset="0"/>
              </a:rPr>
              <a:t>Airplane Flight Manual </a:t>
            </a:r>
            <a:r>
              <a:rPr lang="en-GB" sz="1600" b="1" dirty="0">
                <a:latin typeface="Georgia" panose="02040502050405020303" pitchFamily="18" charset="0"/>
              </a:rPr>
              <a:t>were not sufficient to prevent that accident </a:t>
            </a:r>
            <a:r>
              <a:rPr lang="en-GB" sz="1600" dirty="0">
                <a:latin typeface="Georgia" panose="02040502050405020303" pitchFamily="18" charset="0"/>
              </a:rPr>
              <a:t>and the subsequent grounding of all 737 MAX airplanes.</a:t>
            </a:r>
          </a:p>
          <a:p>
            <a:pPr algn="just"/>
            <a:r>
              <a:rPr lang="en-GB" sz="1600" b="1" dirty="0">
                <a:latin typeface="Georgia" panose="02040502050405020303" pitchFamily="18" charset="0"/>
              </a:rPr>
              <a:t>It is regrettable that Boeing did not apply widely  used methods that would prevent False Alarms from reaching MCAS input.</a:t>
            </a:r>
            <a:r>
              <a:rPr lang="en-GB" sz="1600" dirty="0">
                <a:latin typeface="Georgia" panose="02040502050405020303" pitchFamily="18" charset="0"/>
              </a:rPr>
              <a:t> Those methods are discussed next.</a:t>
            </a:r>
          </a:p>
          <a:p>
            <a:pPr algn="just"/>
            <a:endParaRPr lang="en-GB" sz="1600" dirty="0">
              <a:latin typeface="Georgia" panose="02040502050405020303" pitchFamily="18" charset="0"/>
            </a:endParaRPr>
          </a:p>
          <a:p>
            <a:pPr algn="just"/>
            <a:endParaRPr lang="en-GB" sz="1600" dirty="0">
              <a:latin typeface="Georgia" panose="02040502050405020303" pitchFamily="18" charset="0"/>
            </a:endParaRPr>
          </a:p>
          <a:p>
            <a:pPr algn="just"/>
            <a:endParaRPr lang="en-GB" sz="1600" dirty="0">
              <a:latin typeface="Georgia" panose="02040502050405020303" pitchFamily="18" charset="0"/>
            </a:endParaRPr>
          </a:p>
          <a:p>
            <a:pPr marL="0" indent="0" algn="just">
              <a:buNone/>
            </a:pPr>
            <a:endParaRPr lang="en-GB" sz="1600" dirty="0">
              <a:latin typeface="Georgia" panose="02040502050405020303" pitchFamily="18" charset="0"/>
            </a:endParaRPr>
          </a:p>
          <a:p>
            <a:pPr algn="just"/>
            <a:endParaRPr lang="en-GB" sz="1600" dirty="0">
              <a:latin typeface="Georgia" panose="02040502050405020303" pitchFamily="18" charset="0"/>
            </a:endParaRPr>
          </a:p>
          <a:p>
            <a:pPr algn="just"/>
            <a:endParaRPr lang="en-GB" sz="1600" dirty="0">
              <a:latin typeface="Georgia" panose="02040502050405020303" pitchFamily="18" charset="0"/>
            </a:endParaRPr>
          </a:p>
          <a:p>
            <a:endParaRPr lang="en-GB" sz="1600" dirty="0">
              <a:latin typeface="Georgia" panose="02040502050405020303" pitchFamily="18" charset="0"/>
            </a:endParaRPr>
          </a:p>
          <a:p>
            <a:endParaRPr lang="en-GB" sz="1600" dirty="0">
              <a:latin typeface="Georgia" panose="02040502050405020303" pitchFamily="18" charset="0"/>
            </a:endParaRPr>
          </a:p>
          <a:p>
            <a:endParaRPr lang="en-GB" sz="1600" dirty="0">
              <a:latin typeface="Georgia" panose="02040502050405020303" pitchFamily="18" charset="0"/>
            </a:endParaRPr>
          </a:p>
          <a:p>
            <a:endParaRPr lang="en-GB" sz="1600" dirty="0">
              <a:latin typeface="Georgia" panose="02040502050405020303" pitchFamily="18" charset="0"/>
            </a:endParaRPr>
          </a:p>
          <a:p>
            <a:r>
              <a:rPr lang="en-GB" sz="1600" dirty="0">
                <a:latin typeface="Georgia" panose="02040502050405020303" pitchFamily="18" charset="0"/>
              </a:rPr>
              <a:t> </a:t>
            </a:r>
            <a:endParaRPr lang="en-US" sz="1600" dirty="0">
              <a:latin typeface="Georgia" panose="02040502050405020303" pitchFamily="18" charset="0"/>
            </a:endParaRPr>
          </a:p>
          <a:p>
            <a:endParaRPr lang="en-US" sz="16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40FFB2FB-A6DE-B342-9933-B69A473237ED}"/>
              </a:ext>
            </a:extLst>
          </p:cNvPr>
          <p:cNvSpPr>
            <a:spLocks noGrp="1"/>
          </p:cNvSpPr>
          <p:nvPr>
            <p:ph type="sldNum" sz="quarter" idx="12"/>
          </p:nvPr>
        </p:nvSpPr>
        <p:spPr/>
        <p:txBody>
          <a:bodyPr/>
          <a:lstStyle/>
          <a:p>
            <a:fld id="{F5D06E52-7630-F84B-AB23-AD4D7DE68425}" type="slidenum">
              <a:rPr lang="en-US" smtClean="0"/>
              <a:pPr/>
              <a:t>11</a:t>
            </a:fld>
            <a:endParaRPr lang="en-US"/>
          </a:p>
        </p:txBody>
      </p:sp>
      <p:sp>
        <p:nvSpPr>
          <p:cNvPr id="6" name="Footer Placeholder 5">
            <a:extLst>
              <a:ext uri="{FF2B5EF4-FFF2-40B4-BE49-F238E27FC236}">
                <a16:creationId xmlns:a16="http://schemas.microsoft.com/office/drawing/2014/main" id="{3F830A84-D3D6-584F-B4D7-35FAF57AFF5D}"/>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2723653A-0EE2-44F2-BD48-44994A74792A}"/>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64119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FE82-1FC1-4DE4-8333-433522C0880C}"/>
              </a:ext>
            </a:extLst>
          </p:cNvPr>
          <p:cNvSpPr>
            <a:spLocks noGrp="1"/>
          </p:cNvSpPr>
          <p:nvPr>
            <p:ph type="title"/>
          </p:nvPr>
        </p:nvSpPr>
        <p:spPr>
          <a:xfrm>
            <a:off x="335517" y="-80761"/>
            <a:ext cx="6426680" cy="1371446"/>
          </a:xfrm>
        </p:spPr>
        <p:txBody>
          <a:bodyPr>
            <a:normAutofit/>
          </a:bodyPr>
          <a:lstStyle/>
          <a:p>
            <a:r>
              <a:rPr lang="en-US" sz="2200" b="1" dirty="0">
                <a:latin typeface="Georgia" panose="02040502050405020303" pitchFamily="18" charset="0"/>
              </a:rPr>
              <a:t>The Obvious Solution: Fault Tolerance of </a:t>
            </a:r>
            <a:r>
              <a:rPr lang="en-US" sz="2200" b="1" dirty="0" err="1">
                <a:latin typeface="Georgia" panose="02040502050405020303" pitchFamily="18" charset="0"/>
              </a:rPr>
              <a:t>AoA</a:t>
            </a:r>
            <a:r>
              <a:rPr lang="en-US" sz="2200" b="1" dirty="0">
                <a:latin typeface="Georgia" panose="02040502050405020303" pitchFamily="18" charset="0"/>
              </a:rPr>
              <a:t> Sensors </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D0480D83-EB98-4E53-82F3-927352D5E765}"/>
              </a:ext>
            </a:extLst>
          </p:cNvPr>
          <p:cNvSpPr txBox="1"/>
          <p:nvPr/>
        </p:nvSpPr>
        <p:spPr>
          <a:xfrm>
            <a:off x="-109054" y="1016068"/>
            <a:ext cx="8640578" cy="4040850"/>
          </a:xfrm>
          <a:prstGeom prst="rect">
            <a:avLst/>
          </a:prstGeom>
          <a:noFill/>
        </p:spPr>
        <p:txBody>
          <a:bodyPr wrap="square">
            <a:spAutoFit/>
          </a:bodyPr>
          <a:lstStyle/>
          <a:p>
            <a:pPr marL="0" lvl="1" indent="452627" algn="just" defTabSz="905255">
              <a:lnSpc>
                <a:spcPct val="81000"/>
              </a:lnSpc>
              <a:spcBef>
                <a:spcPts val="400"/>
              </a:spcBef>
              <a:buSzTx/>
              <a:buNone/>
              <a:defRPr sz="1900" b="1" i="1"/>
            </a:pPr>
            <a:endParaRPr lang="en-GB" sz="1600" dirty="0">
              <a:latin typeface="Georgia" panose="02040502050405020303" pitchFamily="18" charset="0"/>
            </a:endParaRPr>
          </a:p>
          <a:p>
            <a:pPr marL="452628" lvl="1" algn="just" defTabSz="905255">
              <a:lnSpc>
                <a:spcPct val="81000"/>
              </a:lnSpc>
              <a:spcBef>
                <a:spcPts val="400"/>
              </a:spcBef>
              <a:defRPr sz="2100" b="1" i="1"/>
            </a:pPr>
            <a:r>
              <a:rPr lang="en-GB" sz="1600" dirty="0">
                <a:latin typeface="Georgia" panose="02040502050405020303" pitchFamily="18" charset="0"/>
              </a:rPr>
              <a:t>Fault tolerance has been used in avionics for the past 60 years</a:t>
            </a:r>
            <a:r>
              <a:rPr lang="en-GB" sz="1600" b="0" i="0" dirty="0">
                <a:latin typeface="Georgia" panose="02040502050405020303" pitchFamily="18" charset="0"/>
              </a:rPr>
              <a:t>. For example, in the  </a:t>
            </a:r>
            <a:r>
              <a:rPr lang="en-GB" sz="1600" dirty="0">
                <a:latin typeface="Georgia" panose="02040502050405020303" pitchFamily="18" charset="0"/>
              </a:rPr>
              <a:t>Apollo </a:t>
            </a:r>
            <a:r>
              <a:rPr lang="en-GB" sz="1600" b="0" i="0" dirty="0">
                <a:latin typeface="Georgia" panose="02040502050405020303" pitchFamily="18" charset="0"/>
              </a:rPr>
              <a:t>program the </a:t>
            </a:r>
            <a:r>
              <a:rPr lang="en-GB" sz="1600" dirty="0">
                <a:latin typeface="Georgia" panose="02040502050405020303" pitchFamily="18" charset="0"/>
              </a:rPr>
              <a:t>Saturn V </a:t>
            </a:r>
            <a:r>
              <a:rPr lang="en-GB" sz="1600" b="0" i="0" dirty="0">
                <a:latin typeface="Georgia" panose="02040502050405020303" pitchFamily="18" charset="0"/>
              </a:rPr>
              <a:t>launch vehicle guidance </a:t>
            </a:r>
            <a:r>
              <a:rPr lang="en-GB" sz="1600" b="0" dirty="0">
                <a:latin typeface="Georgia" panose="02040502050405020303" pitchFamily="18" charset="0"/>
              </a:rPr>
              <a:t>computer used majority decision fault tolerance.</a:t>
            </a:r>
            <a:r>
              <a:rPr lang="en-GB" sz="1600" b="1" dirty="0">
                <a:latin typeface="Georgia" panose="02040502050405020303" pitchFamily="18" charset="0"/>
              </a:rPr>
              <a:t> </a:t>
            </a:r>
            <a:r>
              <a:rPr lang="en-GB" sz="1600" b="0" dirty="0">
                <a:latin typeface="Georgia" panose="02040502050405020303" pitchFamily="18" charset="0"/>
              </a:rPr>
              <a:t>In the </a:t>
            </a:r>
            <a:r>
              <a:rPr lang="en-GB" sz="1600" b="1" dirty="0">
                <a:latin typeface="Georgia" panose="02040502050405020303" pitchFamily="18" charset="0"/>
              </a:rPr>
              <a:t>Space Shuttle </a:t>
            </a:r>
            <a:r>
              <a:rPr lang="en-GB" sz="1600" b="0" dirty="0">
                <a:latin typeface="Georgia" panose="02040502050405020303" pitchFamily="18" charset="0"/>
              </a:rPr>
              <a:t>four flight control computers formed a fault-tolerant array, with a fifth computer as</a:t>
            </a:r>
            <a:r>
              <a:rPr lang="en-GB" sz="1600" dirty="0">
                <a:latin typeface="Georgia" panose="02040502050405020303" pitchFamily="18" charset="0"/>
              </a:rPr>
              <a:t> </a:t>
            </a:r>
            <a:r>
              <a:rPr lang="en-GB" sz="1600" b="0" dirty="0">
                <a:latin typeface="Georgia" panose="02040502050405020303" pitchFamily="18" charset="0"/>
              </a:rPr>
              <a:t>a standby spare.  </a:t>
            </a:r>
            <a:r>
              <a:rPr lang="en-GB" sz="1600" dirty="0">
                <a:latin typeface="Georgia" panose="02040502050405020303" pitchFamily="18" charset="0"/>
              </a:rPr>
              <a:t>Another good example is the Airbus A320 airliner that has been using a  third </a:t>
            </a:r>
            <a:r>
              <a:rPr lang="en-GB" sz="1600" dirty="0" err="1">
                <a:latin typeface="Georgia" panose="02040502050405020303" pitchFamily="18" charset="0"/>
              </a:rPr>
              <a:t>AoA</a:t>
            </a:r>
            <a:r>
              <a:rPr lang="en-GB" sz="1600" dirty="0">
                <a:latin typeface="Georgia" panose="02040502050405020303" pitchFamily="18" charset="0"/>
              </a:rPr>
              <a:t> sensor  for fault tolerance since the airplane began service in 1988.</a:t>
            </a:r>
          </a:p>
          <a:p>
            <a:pPr marL="452628" lvl="1" algn="just" defTabSz="905255">
              <a:lnSpc>
                <a:spcPct val="81000"/>
              </a:lnSpc>
              <a:spcBef>
                <a:spcPts val="400"/>
              </a:spcBef>
              <a:defRPr sz="2100" b="1" i="1"/>
            </a:pPr>
            <a:endParaRPr lang="en-GB" sz="1600" dirty="0">
              <a:latin typeface="Georgia" panose="02040502050405020303" pitchFamily="18" charset="0"/>
            </a:endParaRPr>
          </a:p>
          <a:p>
            <a:pPr marL="452628" lvl="1" algn="just" defTabSz="905255">
              <a:lnSpc>
                <a:spcPct val="81000"/>
              </a:lnSpc>
              <a:spcBef>
                <a:spcPts val="400"/>
              </a:spcBef>
              <a:defRPr sz="2100"/>
            </a:pPr>
            <a:r>
              <a:rPr lang="en-GB" sz="1600" b="1" dirty="0">
                <a:latin typeface="Georgia" panose="02040502050405020303" pitchFamily="18" charset="0"/>
              </a:rPr>
              <a:t>The news media and Boeing spokespersons blamed “</a:t>
            </a:r>
            <a:r>
              <a:rPr lang="en-GB" sz="1600" b="1" i="1" dirty="0">
                <a:latin typeface="Georgia" panose="02040502050405020303" pitchFamily="18" charset="0"/>
              </a:rPr>
              <a:t>MCAS malfunction</a:t>
            </a:r>
            <a:r>
              <a:rPr lang="en-GB" sz="1600" b="1" dirty="0">
                <a:latin typeface="Georgia" panose="02040502050405020303" pitchFamily="18" charset="0"/>
              </a:rPr>
              <a:t>“ </a:t>
            </a:r>
            <a:r>
              <a:rPr lang="en-GB" sz="1600" dirty="0">
                <a:latin typeface="Georgia" panose="02040502050405020303" pitchFamily="18" charset="0"/>
              </a:rPr>
              <a:t>for the Lion Air crash, that was wrong</a:t>
            </a:r>
            <a:r>
              <a:rPr lang="en-GB" sz="1600" b="1" dirty="0">
                <a:latin typeface="Georgia" panose="02040502050405020303" pitchFamily="18" charset="0"/>
              </a:rPr>
              <a:t>. </a:t>
            </a:r>
            <a:r>
              <a:rPr lang="en-GB" sz="1600" dirty="0">
                <a:latin typeface="Georgia" panose="02040502050405020303" pitchFamily="18" charset="0"/>
              </a:rPr>
              <a:t>MCAS  function was to react to an</a:t>
            </a:r>
            <a:r>
              <a:rPr lang="en-GB" sz="1600" i="1" dirty="0">
                <a:latin typeface="Georgia" panose="02040502050405020303" pitchFamily="18" charset="0"/>
              </a:rPr>
              <a:t> Alarm</a:t>
            </a:r>
            <a:r>
              <a:rPr lang="en-GB" sz="1600" dirty="0">
                <a:latin typeface="Georgia" panose="02040502050405020303" pitchFamily="18" charset="0"/>
              </a:rPr>
              <a:t>, but </a:t>
            </a:r>
            <a:r>
              <a:rPr lang="en-GB" sz="1600" b="1" dirty="0">
                <a:latin typeface="Georgia" panose="02040502050405020303" pitchFamily="18" charset="0"/>
              </a:rPr>
              <a:t>MCAS  was not designed to distinguish a </a:t>
            </a:r>
            <a:r>
              <a:rPr lang="en-GB" sz="1600" b="1" i="1" dirty="0">
                <a:latin typeface="Georgia" panose="02040502050405020303" pitchFamily="18" charset="0"/>
              </a:rPr>
              <a:t>False Alarm </a:t>
            </a:r>
            <a:r>
              <a:rPr lang="en-GB" sz="1600" b="1" dirty="0">
                <a:latin typeface="Georgia" panose="02040502050405020303" pitchFamily="18" charset="0"/>
              </a:rPr>
              <a:t>from a </a:t>
            </a:r>
            <a:r>
              <a:rPr lang="en-GB" sz="1600" b="1" i="1" dirty="0">
                <a:latin typeface="Georgia" panose="02040502050405020303" pitchFamily="18" charset="0"/>
              </a:rPr>
              <a:t>True Alarm.</a:t>
            </a:r>
          </a:p>
          <a:p>
            <a:pPr marL="452628" lvl="1" algn="just" defTabSz="905255">
              <a:lnSpc>
                <a:spcPct val="81000"/>
              </a:lnSpc>
              <a:spcBef>
                <a:spcPts val="400"/>
              </a:spcBef>
              <a:defRPr sz="2100"/>
            </a:pPr>
            <a:endParaRPr lang="en-GB" sz="1600" b="1" dirty="0">
              <a:latin typeface="Georgia" panose="02040502050405020303" pitchFamily="18" charset="0"/>
            </a:endParaRPr>
          </a:p>
          <a:p>
            <a:pPr marL="452628" lvl="1" algn="just" defTabSz="905255">
              <a:lnSpc>
                <a:spcPct val="81000"/>
              </a:lnSpc>
              <a:spcBef>
                <a:spcPts val="400"/>
              </a:spcBef>
              <a:defRPr sz="2100"/>
            </a:pPr>
            <a:r>
              <a:rPr lang="en-GB" sz="1600" b="1" dirty="0">
                <a:latin typeface="Georgia" panose="02040502050405020303" pitchFamily="18" charset="0"/>
              </a:rPr>
              <a:t>Therefore the obvious solution for 737 MAX was to prevent the „</a:t>
            </a:r>
            <a:r>
              <a:rPr lang="en-GB" sz="1600" b="1" i="1" dirty="0">
                <a:latin typeface="Georgia" panose="02040502050405020303" pitchFamily="18" charset="0"/>
              </a:rPr>
              <a:t>erroneously high single angle of attack (AOA) sensor input “ </a:t>
            </a:r>
            <a:r>
              <a:rPr lang="en-GB" sz="1600" b="1" dirty="0">
                <a:latin typeface="Georgia" panose="02040502050405020303" pitchFamily="18" charset="0"/>
              </a:rPr>
              <a:t>that I call “</a:t>
            </a:r>
            <a:r>
              <a:rPr lang="en-GB" sz="1600" b="1" i="1" dirty="0">
                <a:latin typeface="Georgia" panose="02040502050405020303" pitchFamily="18" charset="0"/>
              </a:rPr>
              <a:t>False Alarm” from reaching MCAS. </a:t>
            </a:r>
            <a:r>
              <a:rPr lang="en-GB" sz="1600" dirty="0">
                <a:latin typeface="Georgia" panose="02040502050405020303" pitchFamily="18" charset="0"/>
              </a:rPr>
              <a:t>That can be done by  fault tolerance, using one or two redundant </a:t>
            </a:r>
            <a:r>
              <a:rPr lang="en-GB" sz="1600" dirty="0" err="1">
                <a:latin typeface="Georgia" panose="02040502050405020303" pitchFamily="18" charset="0"/>
              </a:rPr>
              <a:t>AoA</a:t>
            </a:r>
            <a:r>
              <a:rPr lang="en-GB" sz="1600" dirty="0">
                <a:latin typeface="Georgia" panose="02040502050405020303" pitchFamily="18" charset="0"/>
              </a:rPr>
              <a:t> sensors as discussed in the following slides.</a:t>
            </a:r>
            <a:r>
              <a:rPr lang="en-GB" sz="1600" dirty="0">
                <a:solidFill>
                  <a:srgbClr val="FF0000"/>
                </a:solidFill>
                <a:latin typeface="Georgia" panose="02040502050405020303" pitchFamily="18" charset="0"/>
              </a:rPr>
              <a:t> </a:t>
            </a:r>
          </a:p>
          <a:p>
            <a:pPr marL="678941" lvl="1" indent="-226313" algn="just" defTabSz="905255">
              <a:lnSpc>
                <a:spcPct val="81000"/>
              </a:lnSpc>
              <a:spcBef>
                <a:spcPts val="400"/>
              </a:spcBef>
              <a:buFont typeface="Arial" panose="020B0604020202020204" pitchFamily="34" charset="0"/>
              <a:buChar char="•"/>
              <a:defRPr sz="2100"/>
            </a:pPr>
            <a:endParaRPr lang="en-US" sz="1600" b="1" dirty="0">
              <a:latin typeface="Georgia" panose="02040502050405020303" pitchFamily="18" charset="0"/>
            </a:endParaRPr>
          </a:p>
          <a:p>
            <a:pPr marL="678941" lvl="1" indent="-226313" algn="just" defTabSz="905255">
              <a:lnSpc>
                <a:spcPct val="81000"/>
              </a:lnSpc>
              <a:spcBef>
                <a:spcPts val="400"/>
              </a:spcBef>
              <a:defRPr sz="2100"/>
            </a:pPr>
            <a:endParaRPr lang="en-GB" sz="1600" dirty="0">
              <a:solidFill>
                <a:srgbClr val="FF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D0C9F392-DE82-8649-B935-97492F8CB596}"/>
              </a:ext>
            </a:extLst>
          </p:cNvPr>
          <p:cNvSpPr>
            <a:spLocks noGrp="1"/>
          </p:cNvSpPr>
          <p:nvPr>
            <p:ph type="sldNum" sz="quarter" idx="12"/>
          </p:nvPr>
        </p:nvSpPr>
        <p:spPr/>
        <p:txBody>
          <a:bodyPr/>
          <a:lstStyle/>
          <a:p>
            <a:fld id="{F5D06E52-7630-F84B-AB23-AD4D7DE68425}" type="slidenum">
              <a:rPr lang="en-US" smtClean="0"/>
              <a:pPr/>
              <a:t>12</a:t>
            </a:fld>
            <a:endParaRPr lang="en-US"/>
          </a:p>
        </p:txBody>
      </p:sp>
      <p:sp>
        <p:nvSpPr>
          <p:cNvPr id="6" name="Footer Placeholder 5">
            <a:extLst>
              <a:ext uri="{FF2B5EF4-FFF2-40B4-BE49-F238E27FC236}">
                <a16:creationId xmlns:a16="http://schemas.microsoft.com/office/drawing/2014/main" id="{9E32F919-5399-1E48-9E1C-86A6BB8E8089}"/>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2784DF1F-F765-4266-8AEF-E1286CB36502}"/>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40398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F545-04D8-4A22-B7A1-E10D43668711}"/>
              </a:ext>
            </a:extLst>
          </p:cNvPr>
          <p:cNvSpPr>
            <a:spLocks noGrp="1"/>
          </p:cNvSpPr>
          <p:nvPr>
            <p:ph type="title"/>
          </p:nvPr>
        </p:nvSpPr>
        <p:spPr>
          <a:xfrm>
            <a:off x="255181" y="208271"/>
            <a:ext cx="6457951" cy="869564"/>
          </a:xfrm>
        </p:spPr>
        <p:txBody>
          <a:bodyPr>
            <a:normAutofit/>
          </a:bodyPr>
          <a:lstStyle/>
          <a:p>
            <a:r>
              <a:rPr lang="en-US" sz="2200" b="1" dirty="0">
                <a:latin typeface="Georgia" panose="02040502050405020303" pitchFamily="18" charset="0"/>
              </a:rPr>
              <a:t>Options to Solve the 737 MAX Vulnerability Problem</a:t>
            </a:r>
            <a:endParaRPr lang="lt-LT" sz="2200" b="1" dirty="0">
              <a:latin typeface="Georgia" panose="02040502050405020303" pitchFamily="18" charset="0"/>
            </a:endParaRPr>
          </a:p>
        </p:txBody>
      </p:sp>
      <p:sp>
        <p:nvSpPr>
          <p:cNvPr id="5" name="TextBox 4">
            <a:extLst>
              <a:ext uri="{FF2B5EF4-FFF2-40B4-BE49-F238E27FC236}">
                <a16:creationId xmlns:a16="http://schemas.microsoft.com/office/drawing/2014/main" id="{ECFC16B7-F528-4400-994D-F2AE5AFA5822}"/>
              </a:ext>
            </a:extLst>
          </p:cNvPr>
          <p:cNvSpPr txBox="1"/>
          <p:nvPr/>
        </p:nvSpPr>
        <p:spPr>
          <a:xfrm>
            <a:off x="208336" y="1232326"/>
            <a:ext cx="8023479" cy="3539430"/>
          </a:xfrm>
          <a:prstGeom prst="rect">
            <a:avLst/>
          </a:prstGeom>
          <a:noFill/>
        </p:spPr>
        <p:txBody>
          <a:bodyPr wrap="square">
            <a:spAutoFit/>
          </a:bodyPr>
          <a:lstStyle/>
          <a:p>
            <a:pPr algn="just"/>
            <a:r>
              <a:rPr lang="en-GB" sz="1600" b="1" dirty="0">
                <a:latin typeface="Georgia" panose="02040502050405020303" pitchFamily="18" charset="0"/>
              </a:rPr>
              <a:t>There were three well-known methods to augment 737 MAX flight control system after the Lion Air crash</a:t>
            </a:r>
            <a:r>
              <a:rPr lang="en-GB" sz="1600" dirty="0">
                <a:latin typeface="Georgia" panose="02040502050405020303" pitchFamily="18" charset="0"/>
              </a:rPr>
              <a:t>. They would have prevented the Ethiopian Airlines disaster with loss of 157 lives and the following grounding of all 737 MAX airliners. I want to emphasize that if one of these methods (QR or MD or DD) had been implemented in 737 MAX flight control system during the original certification process, then both 737 MAX crashes would not have occurred.</a:t>
            </a:r>
          </a:p>
          <a:p>
            <a:pPr marL="285750" indent="-285750" algn="just">
              <a:buFont typeface="Arial" panose="020B0604020202020204" pitchFamily="34" charset="0"/>
              <a:buChar char="•"/>
            </a:pPr>
            <a:endParaRPr lang="en-GB" sz="1600" dirty="0">
              <a:latin typeface="Georgia" panose="02040502050405020303" pitchFamily="18" charset="0"/>
            </a:endParaRPr>
          </a:p>
          <a:p>
            <a:pPr algn="just"/>
            <a:r>
              <a:rPr lang="en-GB" sz="1600" b="1" dirty="0">
                <a:latin typeface="Georgia" panose="02040502050405020303" pitchFamily="18" charset="0"/>
              </a:rPr>
              <a:t>Instead, after Ethiopian Airlines crash FAA and Boeing decided to redesign MCAS </a:t>
            </a:r>
            <a:r>
              <a:rPr lang="en-GB" sz="1600" dirty="0">
                <a:latin typeface="Georgia" panose="02040502050405020303" pitchFamily="18" charset="0"/>
              </a:rPr>
              <a:t>software so that a </a:t>
            </a:r>
            <a:r>
              <a:rPr lang="en-GB" sz="1600" i="1" dirty="0">
                <a:latin typeface="Georgia" panose="02040502050405020303" pitchFamily="18" charset="0"/>
              </a:rPr>
              <a:t>False Alarm </a:t>
            </a:r>
            <a:r>
              <a:rPr lang="en-GB" sz="1600" dirty="0">
                <a:latin typeface="Georgia" panose="02040502050405020303" pitchFamily="18" charset="0"/>
              </a:rPr>
              <a:t>could arrive but would not cause fatal consequences. That effort took 20 months and kept  the entire 737 MAX fleet grounded.</a:t>
            </a:r>
          </a:p>
          <a:p>
            <a:pPr algn="just"/>
            <a:r>
              <a:rPr lang="en-GB" sz="1600" dirty="0">
                <a:latin typeface="Georgia" panose="02040502050405020303" pitchFamily="18" charset="0"/>
              </a:rPr>
              <a:t>However, it was not sufficient just to redesign MCAS. The now required redesign of the 737 MAX also requires implementing the DD method of MCAS shutdown that is the weakest of the three methods described next.</a:t>
            </a:r>
          </a:p>
        </p:txBody>
      </p:sp>
      <p:sp>
        <p:nvSpPr>
          <p:cNvPr id="4" name="Slide Number Placeholder 3">
            <a:extLst>
              <a:ext uri="{FF2B5EF4-FFF2-40B4-BE49-F238E27FC236}">
                <a16:creationId xmlns:a16="http://schemas.microsoft.com/office/drawing/2014/main" id="{73F82F9F-0879-D143-A5EC-B4A2052778D0}"/>
              </a:ext>
            </a:extLst>
          </p:cNvPr>
          <p:cNvSpPr>
            <a:spLocks noGrp="1"/>
          </p:cNvSpPr>
          <p:nvPr>
            <p:ph type="sldNum" sz="quarter" idx="12"/>
          </p:nvPr>
        </p:nvSpPr>
        <p:spPr/>
        <p:txBody>
          <a:bodyPr/>
          <a:lstStyle/>
          <a:p>
            <a:fld id="{F5D06E52-7630-F84B-AB23-AD4D7DE68425}" type="slidenum">
              <a:rPr lang="en-US" smtClean="0"/>
              <a:pPr/>
              <a:t>13</a:t>
            </a:fld>
            <a:endParaRPr lang="en-US"/>
          </a:p>
        </p:txBody>
      </p:sp>
      <p:sp>
        <p:nvSpPr>
          <p:cNvPr id="6" name="Footer Placeholder 5">
            <a:extLst>
              <a:ext uri="{FF2B5EF4-FFF2-40B4-BE49-F238E27FC236}">
                <a16:creationId xmlns:a16="http://schemas.microsoft.com/office/drawing/2014/main" id="{A5595A6B-6DDE-734D-8516-42DAD29D02A0}"/>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81D383DF-BD11-461A-90CD-A11AF839E3B2}"/>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96405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0956-CD0D-4462-A898-C73110178817}"/>
              </a:ext>
            </a:extLst>
          </p:cNvPr>
          <p:cNvSpPr>
            <a:spLocks noGrp="1"/>
          </p:cNvSpPr>
          <p:nvPr>
            <p:ph type="title"/>
          </p:nvPr>
        </p:nvSpPr>
        <p:spPr>
          <a:xfrm>
            <a:off x="417714" y="330551"/>
            <a:ext cx="6458007" cy="994172"/>
          </a:xfrm>
        </p:spPr>
        <p:txBody>
          <a:bodyPr>
            <a:normAutofit/>
          </a:bodyPr>
          <a:lstStyle/>
          <a:p>
            <a:r>
              <a:rPr lang="en-GB" sz="2200" b="1" dirty="0">
                <a:latin typeface="Georgia" panose="02040502050405020303" pitchFamily="18" charset="0"/>
              </a:rPr>
              <a:t>Method QR: Quad Redundancy QR with 4 </a:t>
            </a:r>
            <a:r>
              <a:rPr lang="en-GB" sz="2200" b="1" dirty="0" err="1">
                <a:latin typeface="Georgia" panose="02040502050405020303" pitchFamily="18" charset="0"/>
              </a:rPr>
              <a:t>AoA</a:t>
            </a:r>
            <a:r>
              <a:rPr lang="en-GB" sz="2200" b="1" dirty="0">
                <a:latin typeface="Georgia" panose="02040502050405020303" pitchFamily="18" charset="0"/>
              </a:rPr>
              <a:t> Sensors</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5AC1C8C9-F409-4F46-B808-4630F834D1F4}"/>
              </a:ext>
            </a:extLst>
          </p:cNvPr>
          <p:cNvSpPr txBox="1"/>
          <p:nvPr/>
        </p:nvSpPr>
        <p:spPr>
          <a:xfrm>
            <a:off x="338906" y="1267213"/>
            <a:ext cx="8549913" cy="3293209"/>
          </a:xfrm>
          <a:prstGeom prst="rect">
            <a:avLst/>
          </a:prstGeom>
          <a:noFill/>
        </p:spPr>
        <p:txBody>
          <a:bodyPr wrap="square">
            <a:spAutoFit/>
          </a:bodyPr>
          <a:lstStyle/>
          <a:p>
            <a:pPr algn="just"/>
            <a:r>
              <a:rPr lang="en-GB" sz="1600" b="1" dirty="0">
                <a:latin typeface="Georgia" panose="02040502050405020303" pitchFamily="18" charset="0"/>
              </a:rPr>
              <a:t>The Quad Redundancy QR method requires the installation of one more </a:t>
            </a:r>
            <a:r>
              <a:rPr lang="en-GB" sz="1600" b="1" dirty="0" err="1">
                <a:latin typeface="Georgia" panose="02040502050405020303" pitchFamily="18" charset="0"/>
              </a:rPr>
              <a:t>AoA</a:t>
            </a:r>
            <a:r>
              <a:rPr lang="en-GB" sz="1600" b="1" dirty="0">
                <a:latin typeface="Georgia" panose="02040502050405020303" pitchFamily="18" charset="0"/>
              </a:rPr>
              <a:t> sensor on each side of the airplane. </a:t>
            </a:r>
            <a:r>
              <a:rPr lang="en-GB" sz="1600" dirty="0">
                <a:latin typeface="Georgia" panose="02040502050405020303" pitchFamily="18" charset="0"/>
              </a:rPr>
              <a:t>The two sensor vanes should be adequately separated to avoid damage to both by one event – impact by a big bird, or contact by ground equipment before </a:t>
            </a:r>
            <a:r>
              <a:rPr lang="en-GB" sz="1600" dirty="0" err="1">
                <a:latin typeface="Georgia" panose="02040502050405020303" pitchFamily="18" charset="0"/>
              </a:rPr>
              <a:t>takeoff</a:t>
            </a:r>
            <a:r>
              <a:rPr lang="en-GB" sz="1600" dirty="0">
                <a:latin typeface="Georgia" panose="02040502050405020303" pitchFamily="18" charset="0"/>
              </a:rPr>
              <a:t>. </a:t>
            </a:r>
          </a:p>
          <a:p>
            <a:pPr algn="just"/>
            <a:r>
              <a:rPr lang="en-GB" sz="1600" b="1" dirty="0">
                <a:latin typeface="Georgia" panose="02040502050405020303" pitchFamily="18" charset="0"/>
              </a:rPr>
              <a:t>This QR method </a:t>
            </a:r>
            <a:r>
              <a:rPr lang="en-GB" sz="1600" b="1" i="1" dirty="0">
                <a:latin typeface="Georgia" panose="02040502050405020303" pitchFamily="18" charset="0"/>
              </a:rPr>
              <a:t>tolerates two </a:t>
            </a:r>
            <a:r>
              <a:rPr lang="en-GB" sz="1600" b="1" i="1" dirty="0" err="1">
                <a:latin typeface="Georgia" panose="02040502050405020303" pitchFamily="18" charset="0"/>
              </a:rPr>
              <a:t>AoA</a:t>
            </a:r>
            <a:r>
              <a:rPr lang="en-GB" sz="1600" b="1" i="1" dirty="0">
                <a:latin typeface="Georgia" panose="02040502050405020303" pitchFamily="18" charset="0"/>
              </a:rPr>
              <a:t> sensor failures </a:t>
            </a:r>
            <a:r>
              <a:rPr lang="en-GB" sz="1600" b="1" dirty="0">
                <a:latin typeface="Georgia" panose="02040502050405020303" pitchFamily="18" charset="0"/>
              </a:rPr>
              <a:t>and shuts down MCAS after the third </a:t>
            </a:r>
            <a:r>
              <a:rPr lang="en-GB" sz="1600" b="1" dirty="0" err="1">
                <a:latin typeface="Georgia" panose="02040502050405020303" pitchFamily="18" charset="0"/>
              </a:rPr>
              <a:t>AoA</a:t>
            </a:r>
            <a:r>
              <a:rPr lang="en-GB" sz="1600" b="1" dirty="0">
                <a:latin typeface="Georgia" panose="02040502050405020303" pitchFamily="18" charset="0"/>
              </a:rPr>
              <a:t> sensor fails</a:t>
            </a:r>
            <a:r>
              <a:rPr lang="en-GB" sz="1600" dirty="0">
                <a:latin typeface="Georgia" panose="02040502050405020303" pitchFamily="18" charset="0"/>
              </a:rPr>
              <a:t>. QR performs MD after the second failure and DD after the third failure. Therefore QR could be safely used with the original MCAS. </a:t>
            </a:r>
          </a:p>
          <a:p>
            <a:pPr algn="just"/>
            <a:r>
              <a:rPr lang="en-GB" sz="1600" b="1" dirty="0">
                <a:latin typeface="Georgia" panose="02040502050405020303" pitchFamily="18" charset="0"/>
              </a:rPr>
              <a:t>I have devised the QR method described here and offered it to Boeing free of charge, but received no response.</a:t>
            </a:r>
            <a:r>
              <a:rPr lang="en-GB" sz="1600" dirty="0">
                <a:latin typeface="Georgia" panose="02040502050405020303" pitchFamily="18" charset="0"/>
              </a:rPr>
              <a:t> It is possible that it has been used before, but I have not seen  a published description. My implementation of QR is described in the next slide.</a:t>
            </a:r>
          </a:p>
          <a:p>
            <a:pPr algn="just"/>
            <a:r>
              <a:rPr lang="en-GB" sz="1600" dirty="0">
                <a:latin typeface="Georgia" panose="02040502050405020303" pitchFamily="18" charset="0"/>
              </a:rPr>
              <a:t>There are two other </a:t>
            </a:r>
            <a:r>
              <a:rPr lang="en-GB" sz="1600" b="1" i="1" dirty="0">
                <a:latin typeface="Georgia" panose="02040502050405020303" pitchFamily="18" charset="0"/>
              </a:rPr>
              <a:t>advantages of QR</a:t>
            </a:r>
            <a:r>
              <a:rPr lang="en-GB" sz="1600" dirty="0">
                <a:latin typeface="Georgia" panose="02040502050405020303" pitchFamily="18" charset="0"/>
              </a:rPr>
              <a:t>: </a:t>
            </a:r>
            <a:r>
              <a:rPr lang="en-GB" sz="1600" b="1" dirty="0">
                <a:latin typeface="Georgia" panose="02040502050405020303" pitchFamily="18" charset="0"/>
              </a:rPr>
              <a:t>(1)</a:t>
            </a:r>
            <a:r>
              <a:rPr lang="en-GB" sz="1600" b="1" i="1" dirty="0">
                <a:latin typeface="Georgia" panose="02040502050405020303" pitchFamily="18" charset="0"/>
              </a:rPr>
              <a:t> it tolerates the simultaneous loss of both </a:t>
            </a:r>
            <a:r>
              <a:rPr lang="en-GB" sz="1600" b="1" i="1" dirty="0" err="1">
                <a:latin typeface="Georgia" panose="02040502050405020303" pitchFamily="18" charset="0"/>
              </a:rPr>
              <a:t>AoA</a:t>
            </a:r>
            <a:r>
              <a:rPr lang="en-GB" sz="1600" b="1" i="1" dirty="0">
                <a:latin typeface="Georgia" panose="02040502050405020303" pitchFamily="18" charset="0"/>
              </a:rPr>
              <a:t> sensors on the same side</a:t>
            </a:r>
            <a:r>
              <a:rPr lang="en-GB" sz="1600" dirty="0">
                <a:latin typeface="Georgia" panose="02040502050405020303" pitchFamily="18" charset="0"/>
              </a:rPr>
              <a:t>; and </a:t>
            </a:r>
            <a:r>
              <a:rPr lang="en-GB" sz="1600" b="1" dirty="0">
                <a:latin typeface="Georgia" panose="02040502050405020303" pitchFamily="18" charset="0"/>
              </a:rPr>
              <a:t>(2) </a:t>
            </a:r>
            <a:r>
              <a:rPr lang="en-GB" sz="1600" b="1" i="1" dirty="0">
                <a:latin typeface="Georgia" panose="02040502050405020303" pitchFamily="18" charset="0"/>
              </a:rPr>
              <a:t>design diversity can be introduced </a:t>
            </a:r>
            <a:r>
              <a:rPr lang="en-GB" sz="1600" dirty="0">
                <a:latin typeface="Georgia" panose="02040502050405020303" pitchFamily="18" charset="0"/>
              </a:rPr>
              <a:t>by procuring the </a:t>
            </a:r>
            <a:r>
              <a:rPr lang="en-GB" sz="1600" dirty="0" err="1">
                <a:latin typeface="Georgia" panose="02040502050405020303" pitchFamily="18" charset="0"/>
              </a:rPr>
              <a:t>AoA</a:t>
            </a:r>
            <a:r>
              <a:rPr lang="en-GB" sz="1600" dirty="0">
                <a:latin typeface="Georgia" panose="02040502050405020303" pitchFamily="18" charset="0"/>
              </a:rPr>
              <a:t> sensors on the same side from two independent sources.</a:t>
            </a:r>
          </a:p>
        </p:txBody>
      </p:sp>
      <p:sp>
        <p:nvSpPr>
          <p:cNvPr id="4" name="Slide Number Placeholder 3">
            <a:extLst>
              <a:ext uri="{FF2B5EF4-FFF2-40B4-BE49-F238E27FC236}">
                <a16:creationId xmlns:a16="http://schemas.microsoft.com/office/drawing/2014/main" id="{9DF012BB-DA03-284B-BE96-5F1BC9F30E53}"/>
              </a:ext>
            </a:extLst>
          </p:cNvPr>
          <p:cNvSpPr>
            <a:spLocks noGrp="1"/>
          </p:cNvSpPr>
          <p:nvPr>
            <p:ph type="sldNum" sz="quarter" idx="12"/>
          </p:nvPr>
        </p:nvSpPr>
        <p:spPr/>
        <p:txBody>
          <a:bodyPr/>
          <a:lstStyle/>
          <a:p>
            <a:fld id="{F5D06E52-7630-F84B-AB23-AD4D7DE68425}" type="slidenum">
              <a:rPr lang="en-US" smtClean="0"/>
              <a:pPr/>
              <a:t>14</a:t>
            </a:fld>
            <a:endParaRPr lang="en-US"/>
          </a:p>
        </p:txBody>
      </p:sp>
      <p:sp>
        <p:nvSpPr>
          <p:cNvPr id="6" name="Footer Placeholder 5">
            <a:extLst>
              <a:ext uri="{FF2B5EF4-FFF2-40B4-BE49-F238E27FC236}">
                <a16:creationId xmlns:a16="http://schemas.microsoft.com/office/drawing/2014/main" id="{39919C63-4CB9-8E46-BC67-A0CD53B1312D}"/>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0DA95D29-52E3-4002-9365-319EF929E35A}"/>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10076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7683-66F4-4062-AFC6-E7C19D8DE036}"/>
              </a:ext>
            </a:extLst>
          </p:cNvPr>
          <p:cNvSpPr>
            <a:spLocks noGrp="1"/>
          </p:cNvSpPr>
          <p:nvPr>
            <p:ph type="title"/>
          </p:nvPr>
        </p:nvSpPr>
        <p:spPr>
          <a:xfrm>
            <a:off x="813588" y="248707"/>
            <a:ext cx="6182435" cy="994172"/>
          </a:xfrm>
        </p:spPr>
        <p:txBody>
          <a:bodyPr>
            <a:noAutofit/>
          </a:bodyPr>
          <a:lstStyle/>
          <a:p>
            <a:r>
              <a:rPr lang="en-US" sz="2200" b="1" dirty="0">
                <a:latin typeface="Georgia" panose="02040502050405020303" pitchFamily="18" charset="0"/>
              </a:rPr>
              <a:t>Implementation of My Quad Redundancy (QR) Method</a:t>
            </a:r>
            <a:br>
              <a:rPr lang="en-US" sz="2200" b="1" dirty="0">
                <a:latin typeface="Georgia" panose="02040502050405020303" pitchFamily="18" charset="0"/>
              </a:rPr>
            </a:br>
            <a:r>
              <a:rPr lang="en-US" sz="2200" b="1" dirty="0">
                <a:latin typeface="Georgia" panose="02040502050405020303" pitchFamily="18" charset="0"/>
              </a:rPr>
              <a:t> </a:t>
            </a:r>
            <a:r>
              <a:rPr lang="en-US" sz="1800" i="1" dirty="0">
                <a:latin typeface="Georgia" panose="02040502050405020303" pitchFamily="18" charset="0"/>
              </a:rPr>
              <a:t>copyright 2020 by Algirdas Avizienis</a:t>
            </a:r>
            <a:endParaRPr lang="lt-LT" sz="1800" dirty="0">
              <a:latin typeface="Georgia" panose="02040502050405020303" pitchFamily="18" charset="0"/>
            </a:endParaRPr>
          </a:p>
        </p:txBody>
      </p:sp>
      <p:sp>
        <p:nvSpPr>
          <p:cNvPr id="5" name="TextBox 4">
            <a:extLst>
              <a:ext uri="{FF2B5EF4-FFF2-40B4-BE49-F238E27FC236}">
                <a16:creationId xmlns:a16="http://schemas.microsoft.com/office/drawing/2014/main" id="{B995C615-0953-41DB-A477-EE6929676D94}"/>
              </a:ext>
            </a:extLst>
          </p:cNvPr>
          <p:cNvSpPr txBox="1"/>
          <p:nvPr/>
        </p:nvSpPr>
        <p:spPr>
          <a:xfrm>
            <a:off x="705395" y="1268016"/>
            <a:ext cx="7274040" cy="3689985"/>
          </a:xfrm>
          <a:prstGeom prst="rect">
            <a:avLst/>
          </a:prstGeom>
          <a:noFill/>
        </p:spPr>
        <p:txBody>
          <a:bodyPr wrap="square">
            <a:spAutoFit/>
          </a:bodyPr>
          <a:lstStyle/>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Mark the </a:t>
            </a:r>
            <a:r>
              <a:rPr lang="en-US" sz="1400" dirty="0" err="1">
                <a:latin typeface="Georgia" panose="02040502050405020303" pitchFamily="18" charset="0"/>
              </a:rPr>
              <a:t>AoA</a:t>
            </a:r>
            <a:r>
              <a:rPr lang="en-US" sz="1400" dirty="0">
                <a:latin typeface="Georgia" panose="02040502050405020303" pitchFamily="18" charset="0"/>
              </a:rPr>
              <a:t> sensor outputs L1,L2 (Left 1 and 2), R1,R2 (Right 1 and 2)</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Connect L1,L2,R1,R2 to Left FCC and Right FCC</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Each FCC performs 6 comparisons: L1?L2, L1?R1, L1?R2, L2?R1, L2?R2, R1?R2</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Each comparison has one of two outcomes: </a:t>
            </a:r>
            <a:r>
              <a:rPr lang="en-US" sz="1400" i="1" dirty="0">
                <a:latin typeface="Georgia" panose="02040502050405020303" pitchFamily="18" charset="0"/>
              </a:rPr>
              <a:t>Agree A</a:t>
            </a:r>
            <a:r>
              <a:rPr lang="en-US" sz="1400" dirty="0">
                <a:latin typeface="Georgia" panose="02040502050405020303" pitchFamily="18" charset="0"/>
              </a:rPr>
              <a:t> or </a:t>
            </a:r>
            <a:r>
              <a:rPr lang="en-US" sz="1400" i="1" dirty="0">
                <a:latin typeface="Georgia" panose="02040502050405020303" pitchFamily="18" charset="0"/>
              </a:rPr>
              <a:t>Disagree D</a:t>
            </a:r>
          </a:p>
          <a:p>
            <a:pPr marL="285750" indent="-285750" algn="just" defTabSz="832104">
              <a:lnSpc>
                <a:spcPct val="81000"/>
              </a:lnSpc>
              <a:spcBef>
                <a:spcPts val="900"/>
              </a:spcBef>
              <a:buFont typeface="Arial" panose="020B0604020202020204" pitchFamily="34" charset="0"/>
              <a:buChar char="•"/>
              <a:defRPr sz="2093"/>
            </a:pPr>
            <a:r>
              <a:rPr lang="en-US" sz="1400" i="1" dirty="0">
                <a:latin typeface="Georgia" panose="02040502050405020303" pitchFamily="18" charset="0"/>
              </a:rPr>
              <a:t>D is issued when the difference between two </a:t>
            </a:r>
            <a:r>
              <a:rPr lang="en-US" sz="1400" i="1" dirty="0" err="1">
                <a:latin typeface="Georgia" panose="02040502050405020303" pitchFamily="18" charset="0"/>
              </a:rPr>
              <a:t>AoA</a:t>
            </a:r>
            <a:r>
              <a:rPr lang="en-US" sz="1400" i="1" dirty="0">
                <a:latin typeface="Georgia" panose="02040502050405020303" pitchFamily="18" charset="0"/>
              </a:rPr>
              <a:t> sensor outputs exceeds a given value for a specified time</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If all comparisons </a:t>
            </a:r>
            <a:r>
              <a:rPr lang="en-US" sz="1400" i="1" dirty="0">
                <a:latin typeface="Georgia" panose="02040502050405020303" pitchFamily="18" charset="0"/>
              </a:rPr>
              <a:t>Agree</a:t>
            </a:r>
            <a:r>
              <a:rPr lang="en-US" sz="1400" dirty="0">
                <a:latin typeface="Georgia" panose="02040502050405020303" pitchFamily="18" charset="0"/>
              </a:rPr>
              <a:t>, there is no </a:t>
            </a:r>
            <a:r>
              <a:rPr lang="en-US" sz="1400" dirty="0" err="1">
                <a:latin typeface="Georgia" panose="02040502050405020303" pitchFamily="18" charset="0"/>
              </a:rPr>
              <a:t>AoA</a:t>
            </a:r>
            <a:r>
              <a:rPr lang="en-US" sz="1400" dirty="0">
                <a:latin typeface="Georgia" panose="02040502050405020303" pitchFamily="18" charset="0"/>
              </a:rPr>
              <a:t> sensor failure</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If sensor sL1 fails, L1?L2, L1?R1, L1?R2 yield </a:t>
            </a:r>
            <a:r>
              <a:rPr lang="en-US" sz="1400" i="1" dirty="0">
                <a:latin typeface="Georgia" panose="02040502050405020303" pitchFamily="18" charset="0"/>
              </a:rPr>
              <a:t>D</a:t>
            </a:r>
            <a:r>
              <a:rPr lang="en-US" sz="1400" dirty="0">
                <a:latin typeface="Georgia" panose="02040502050405020303" pitchFamily="18" charset="0"/>
              </a:rPr>
              <a:t> while L2?R1, L2?R2,R1?R2 yield </a:t>
            </a:r>
            <a:r>
              <a:rPr lang="en-US" sz="1400" i="1" dirty="0">
                <a:latin typeface="Georgia" panose="02040502050405020303" pitchFamily="18" charset="0"/>
              </a:rPr>
              <a:t>A </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Both FCCs disconnect L1 (failure of sL1 is tolerated) and 3 good sensors remain</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The same procedure is applied if sensor sL2 or sR1 or sR2 fails first</a:t>
            </a:r>
          </a:p>
          <a:p>
            <a:pPr marL="285750" indent="-285750" algn="just" defTabSz="832104">
              <a:lnSpc>
                <a:spcPct val="81000"/>
              </a:lnSpc>
              <a:spcBef>
                <a:spcPts val="900"/>
              </a:spcBef>
              <a:buFont typeface="Arial" panose="020B0604020202020204" pitchFamily="34" charset="0"/>
              <a:buChar char="•"/>
              <a:defRPr sz="2093"/>
            </a:pPr>
            <a:r>
              <a:rPr lang="en-US" sz="1400" dirty="0">
                <a:latin typeface="Georgia" panose="02040502050405020303" pitchFamily="18" charset="0"/>
              </a:rPr>
              <a:t>If later one more sensor fails then the MD method (shown next) is applied </a:t>
            </a:r>
          </a:p>
          <a:p>
            <a:pPr defTabSz="832104">
              <a:lnSpc>
                <a:spcPct val="81000"/>
              </a:lnSpc>
              <a:spcBef>
                <a:spcPts val="900"/>
              </a:spcBef>
              <a:defRPr sz="2093"/>
            </a:pPr>
            <a:r>
              <a:rPr lang="en-US" sz="1400" b="1" i="1" dirty="0">
                <a:latin typeface="Georgia" panose="02040502050405020303" pitchFamily="18" charset="0"/>
              </a:rPr>
              <a:t>Note: My free offer of the QR algorithm to Boeing is herewith revoked. Boeing may use my QR method for a $ 1 million donation to my favorite charities.</a:t>
            </a:r>
          </a:p>
        </p:txBody>
      </p:sp>
      <p:sp>
        <p:nvSpPr>
          <p:cNvPr id="4" name="Slide Number Placeholder 3">
            <a:extLst>
              <a:ext uri="{FF2B5EF4-FFF2-40B4-BE49-F238E27FC236}">
                <a16:creationId xmlns:a16="http://schemas.microsoft.com/office/drawing/2014/main" id="{B85717D9-540F-5C47-A2E4-21D90622F35E}"/>
              </a:ext>
            </a:extLst>
          </p:cNvPr>
          <p:cNvSpPr>
            <a:spLocks noGrp="1"/>
          </p:cNvSpPr>
          <p:nvPr>
            <p:ph type="sldNum" sz="quarter" idx="12"/>
          </p:nvPr>
        </p:nvSpPr>
        <p:spPr/>
        <p:txBody>
          <a:bodyPr/>
          <a:lstStyle/>
          <a:p>
            <a:fld id="{F5D06E52-7630-F84B-AB23-AD4D7DE68425}" type="slidenum">
              <a:rPr lang="en-US" smtClean="0"/>
              <a:pPr/>
              <a:t>15</a:t>
            </a:fld>
            <a:endParaRPr lang="en-US"/>
          </a:p>
        </p:txBody>
      </p:sp>
      <p:sp>
        <p:nvSpPr>
          <p:cNvPr id="6" name="Footer Placeholder 5">
            <a:extLst>
              <a:ext uri="{FF2B5EF4-FFF2-40B4-BE49-F238E27FC236}">
                <a16:creationId xmlns:a16="http://schemas.microsoft.com/office/drawing/2014/main" id="{3461B235-71BE-BF43-873B-D68016DB95C8}"/>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989193C2-E405-4127-BD6B-BBBD68757FA3}"/>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81095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B911-19EA-4492-935E-C4BF0A6EF642}"/>
              </a:ext>
            </a:extLst>
          </p:cNvPr>
          <p:cNvSpPr>
            <a:spLocks noGrp="1"/>
          </p:cNvSpPr>
          <p:nvPr>
            <p:ph type="title"/>
          </p:nvPr>
        </p:nvSpPr>
        <p:spPr>
          <a:xfrm>
            <a:off x="707366" y="273844"/>
            <a:ext cx="6012611" cy="899511"/>
          </a:xfrm>
        </p:spPr>
        <p:txBody>
          <a:bodyPr>
            <a:noAutofit/>
          </a:bodyPr>
          <a:lstStyle/>
          <a:p>
            <a:r>
              <a:rPr lang="en-GB" sz="2200" b="1" dirty="0">
                <a:latin typeface="Georgia" panose="02040502050405020303" pitchFamily="18" charset="0"/>
              </a:rPr>
              <a:t>Method MD: Majority Decision MD with 3 </a:t>
            </a:r>
            <a:r>
              <a:rPr lang="en-GB" sz="2200" b="1" dirty="0" err="1">
                <a:latin typeface="Georgia" panose="02040502050405020303" pitchFamily="18" charset="0"/>
              </a:rPr>
              <a:t>AoA</a:t>
            </a:r>
            <a:r>
              <a:rPr lang="en-GB" sz="2200" b="1" dirty="0">
                <a:latin typeface="Georgia" panose="02040502050405020303" pitchFamily="18" charset="0"/>
              </a:rPr>
              <a:t> Sensors</a:t>
            </a:r>
            <a:br>
              <a:rPr lang="en-GB" sz="2200" b="1" dirty="0">
                <a:latin typeface="Georgia" panose="02040502050405020303" pitchFamily="18" charset="0"/>
              </a:rPr>
            </a:b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B3D6149D-DF63-4146-A24A-33DCE08A4581}"/>
              </a:ext>
            </a:extLst>
          </p:cNvPr>
          <p:cNvSpPr txBox="1"/>
          <p:nvPr/>
        </p:nvSpPr>
        <p:spPr>
          <a:xfrm>
            <a:off x="628649" y="1173355"/>
            <a:ext cx="8179833" cy="3693319"/>
          </a:xfrm>
          <a:prstGeom prst="rect">
            <a:avLst/>
          </a:prstGeom>
          <a:noFill/>
        </p:spPr>
        <p:txBody>
          <a:bodyPr wrap="square">
            <a:spAutoFit/>
          </a:bodyPr>
          <a:lstStyle/>
          <a:p>
            <a:pPr algn="just"/>
            <a:r>
              <a:rPr lang="en-GB" sz="1800" b="1" dirty="0">
                <a:latin typeface="Georgia" panose="02040502050405020303" pitchFamily="18" charset="0"/>
              </a:rPr>
              <a:t>The Majority Decision (MD) method requires the installation of  a third </a:t>
            </a:r>
            <a:r>
              <a:rPr lang="en-GB" sz="1800" b="1" dirty="0" err="1">
                <a:latin typeface="Georgia" panose="02040502050405020303" pitchFamily="18" charset="0"/>
              </a:rPr>
              <a:t>AoA</a:t>
            </a:r>
            <a:r>
              <a:rPr lang="en-GB" sz="1800" b="1" dirty="0">
                <a:latin typeface="Georgia" panose="02040502050405020303" pitchFamily="18" charset="0"/>
              </a:rPr>
              <a:t> sensor</a:t>
            </a:r>
            <a:r>
              <a:rPr lang="en-GB" sz="1800" dirty="0">
                <a:latin typeface="Georgia" panose="02040502050405020303" pitchFamily="18" charset="0"/>
              </a:rPr>
              <a:t>, preferably equidistant from the other two. Majority Decision is used to identify the failed </a:t>
            </a:r>
            <a:r>
              <a:rPr lang="en-GB" sz="1800" dirty="0" err="1">
                <a:latin typeface="Georgia" panose="02040502050405020303" pitchFamily="18" charset="0"/>
              </a:rPr>
              <a:t>AoA</a:t>
            </a:r>
            <a:r>
              <a:rPr lang="en-GB" sz="1800" dirty="0">
                <a:latin typeface="Georgia" panose="02040502050405020303" pitchFamily="18" charset="0"/>
              </a:rPr>
              <a:t> sensor. Allowances must be made for the separation of </a:t>
            </a:r>
            <a:r>
              <a:rPr lang="en-GB" sz="1800" dirty="0" err="1">
                <a:latin typeface="Georgia" panose="02040502050405020303" pitchFamily="18" charset="0"/>
              </a:rPr>
              <a:t>AoA</a:t>
            </a:r>
            <a:r>
              <a:rPr lang="en-GB" sz="1800" dirty="0">
                <a:latin typeface="Georgia" panose="02040502050405020303" pitchFamily="18" charset="0"/>
              </a:rPr>
              <a:t> sensors in deciding that a disagreement exists. MD is also applied when 3 </a:t>
            </a:r>
            <a:r>
              <a:rPr lang="en-GB" sz="1800" dirty="0" err="1">
                <a:latin typeface="Georgia" panose="02040502050405020303" pitchFamily="18" charset="0"/>
              </a:rPr>
              <a:t>AoA</a:t>
            </a:r>
            <a:r>
              <a:rPr lang="en-GB" sz="1800" dirty="0">
                <a:latin typeface="Georgia" panose="02040502050405020303" pitchFamily="18" charset="0"/>
              </a:rPr>
              <a:t> sensors are left after the first sensor failure in the QR implementation.</a:t>
            </a:r>
          </a:p>
          <a:p>
            <a:pPr algn="just"/>
            <a:endParaRPr lang="en-GB" sz="1800" dirty="0">
              <a:latin typeface="Georgia" panose="02040502050405020303" pitchFamily="18" charset="0"/>
            </a:endParaRPr>
          </a:p>
          <a:p>
            <a:pPr algn="just"/>
            <a:r>
              <a:rPr lang="en-GB" sz="1800" b="1" dirty="0">
                <a:latin typeface="Georgia" panose="02040502050405020303" pitchFamily="18" charset="0"/>
              </a:rPr>
              <a:t>After the failed </a:t>
            </a:r>
            <a:r>
              <a:rPr lang="en-GB" sz="1800" b="1" dirty="0" err="1">
                <a:latin typeface="Georgia" panose="02040502050405020303" pitchFamily="18" charset="0"/>
              </a:rPr>
              <a:t>AoA</a:t>
            </a:r>
            <a:r>
              <a:rPr lang="en-GB" sz="1800" b="1" dirty="0">
                <a:latin typeface="Georgia" panose="02040502050405020303" pitchFamily="18" charset="0"/>
              </a:rPr>
              <a:t> sensor is disconnected (one failure has been tolerated</a:t>
            </a:r>
            <a:r>
              <a:rPr lang="en-GB" sz="1800" dirty="0">
                <a:latin typeface="Georgia" panose="02040502050405020303" pitchFamily="18" charset="0"/>
              </a:rPr>
              <a:t>), the remaining two </a:t>
            </a:r>
            <a:r>
              <a:rPr lang="en-GB" sz="1800" dirty="0" err="1">
                <a:latin typeface="Georgia" panose="02040502050405020303" pitchFamily="18" charset="0"/>
              </a:rPr>
              <a:t>AoA</a:t>
            </a:r>
            <a:r>
              <a:rPr lang="en-GB" sz="1800" dirty="0">
                <a:latin typeface="Georgia" panose="02040502050405020303" pitchFamily="18" charset="0"/>
              </a:rPr>
              <a:t> sensors use the DD method to safely shut down the MCAS if one more </a:t>
            </a:r>
            <a:r>
              <a:rPr lang="en-GB" sz="1800" dirty="0" err="1">
                <a:latin typeface="Georgia" panose="02040502050405020303" pitchFamily="18" charset="0"/>
              </a:rPr>
              <a:t>AoA</a:t>
            </a:r>
            <a:r>
              <a:rPr lang="en-GB" sz="1800" dirty="0">
                <a:latin typeface="Georgia" panose="02040502050405020303" pitchFamily="18" charset="0"/>
              </a:rPr>
              <a:t> sensor fails.</a:t>
            </a:r>
          </a:p>
          <a:p>
            <a:pPr algn="just"/>
            <a:r>
              <a:rPr lang="en-GB" sz="1800" b="1" dirty="0">
                <a:latin typeface="Georgia" panose="02040502050405020303" pitchFamily="18" charset="0"/>
              </a:rPr>
              <a:t>I emphasize </a:t>
            </a:r>
            <a:r>
              <a:rPr lang="en-GB" sz="1800" dirty="0">
                <a:latin typeface="Georgia" panose="02040502050405020303" pitchFamily="18" charset="0"/>
              </a:rPr>
              <a:t>that three </a:t>
            </a:r>
            <a:r>
              <a:rPr lang="en-GB" sz="1800" dirty="0" err="1">
                <a:latin typeface="Georgia" panose="02040502050405020303" pitchFamily="18" charset="0"/>
              </a:rPr>
              <a:t>AoA</a:t>
            </a:r>
            <a:r>
              <a:rPr lang="en-GB" sz="1800" dirty="0">
                <a:latin typeface="Georgia" panose="02040502050405020303" pitchFamily="18" charset="0"/>
              </a:rPr>
              <a:t> sensors have been used by all Airbus A320 airplanes since 1988 and, as far as I have been able to determine, no crashes have been attributed to </a:t>
            </a:r>
            <a:r>
              <a:rPr lang="en-GB" sz="1800" dirty="0" err="1">
                <a:latin typeface="Georgia" panose="02040502050405020303" pitchFamily="18" charset="0"/>
              </a:rPr>
              <a:t>AoA</a:t>
            </a:r>
            <a:r>
              <a:rPr lang="en-GB" sz="1800" dirty="0">
                <a:latin typeface="Georgia" panose="02040502050405020303" pitchFamily="18" charset="0"/>
              </a:rPr>
              <a:t> sensor failures. </a:t>
            </a:r>
            <a:endParaRPr lang="en-GB" sz="1800" dirty="0">
              <a:solidFill>
                <a:srgbClr val="FF0000"/>
              </a:solidFill>
              <a:latin typeface="Georgia" panose="02040502050405020303" pitchFamily="18" charset="0"/>
            </a:endParaRPr>
          </a:p>
        </p:txBody>
      </p:sp>
      <p:sp>
        <p:nvSpPr>
          <p:cNvPr id="4" name="Slide Number Placeholder 3">
            <a:extLst>
              <a:ext uri="{FF2B5EF4-FFF2-40B4-BE49-F238E27FC236}">
                <a16:creationId xmlns:a16="http://schemas.microsoft.com/office/drawing/2014/main" id="{4B196BF3-C8E1-A147-B511-C4F4F1E243E2}"/>
              </a:ext>
            </a:extLst>
          </p:cNvPr>
          <p:cNvSpPr>
            <a:spLocks noGrp="1"/>
          </p:cNvSpPr>
          <p:nvPr>
            <p:ph type="sldNum" sz="quarter" idx="12"/>
          </p:nvPr>
        </p:nvSpPr>
        <p:spPr/>
        <p:txBody>
          <a:bodyPr/>
          <a:lstStyle/>
          <a:p>
            <a:fld id="{F5D06E52-7630-F84B-AB23-AD4D7DE68425}" type="slidenum">
              <a:rPr lang="en-US" smtClean="0"/>
              <a:pPr/>
              <a:t>16</a:t>
            </a:fld>
            <a:endParaRPr lang="en-US"/>
          </a:p>
        </p:txBody>
      </p:sp>
      <p:sp>
        <p:nvSpPr>
          <p:cNvPr id="6" name="Footer Placeholder 5">
            <a:extLst>
              <a:ext uri="{FF2B5EF4-FFF2-40B4-BE49-F238E27FC236}">
                <a16:creationId xmlns:a16="http://schemas.microsoft.com/office/drawing/2014/main" id="{CB3EE681-14B4-B242-9BD7-AE18AB04CCDB}"/>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FFFC7013-9865-4E16-9FA9-B4C15B4B5C16}"/>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13540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CE64-34B5-4A55-A837-1FF21DCDF667}"/>
              </a:ext>
            </a:extLst>
          </p:cNvPr>
          <p:cNvSpPr>
            <a:spLocks noGrp="1"/>
          </p:cNvSpPr>
          <p:nvPr>
            <p:ph type="title"/>
          </p:nvPr>
        </p:nvSpPr>
        <p:spPr>
          <a:xfrm>
            <a:off x="628650" y="273844"/>
            <a:ext cx="6117207" cy="994172"/>
          </a:xfrm>
        </p:spPr>
        <p:txBody>
          <a:bodyPr>
            <a:normAutofit/>
          </a:bodyPr>
          <a:lstStyle/>
          <a:p>
            <a:r>
              <a:rPr lang="en-US" sz="2200" b="1" dirty="0">
                <a:latin typeface="Georgia" panose="02040502050405020303" pitchFamily="18" charset="0"/>
              </a:rPr>
              <a:t>Implementation of the Majority Decision (MD) Method</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75272813-38E5-416B-BD05-8769526FE960}"/>
              </a:ext>
            </a:extLst>
          </p:cNvPr>
          <p:cNvSpPr txBox="1"/>
          <p:nvPr/>
        </p:nvSpPr>
        <p:spPr>
          <a:xfrm>
            <a:off x="628650" y="1131612"/>
            <a:ext cx="7005728" cy="3922869"/>
          </a:xfrm>
          <a:prstGeom prst="rect">
            <a:avLst/>
          </a:prstGeom>
          <a:noFill/>
        </p:spPr>
        <p:txBody>
          <a:bodyPr wrap="square">
            <a:spAutoFit/>
          </a:bodyPr>
          <a:lstStyle/>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Mark the </a:t>
            </a:r>
            <a:r>
              <a:rPr lang="en-US" sz="1600" dirty="0" err="1">
                <a:latin typeface="Georgia" panose="02040502050405020303" pitchFamily="18" charset="0"/>
              </a:rPr>
              <a:t>AoA</a:t>
            </a:r>
            <a:r>
              <a:rPr lang="en-US" sz="1600" dirty="0">
                <a:latin typeface="Georgia" panose="02040502050405020303" pitchFamily="18" charset="0"/>
              </a:rPr>
              <a:t> sensor outputs L (Left), R (Right), and M (Middle)</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Connect L, R, and M to Left FCC and Right FCC</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Both FCCs perform 3 comparisons: L?R, L?M, R?M</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Each comparison has two outcomes: </a:t>
            </a:r>
            <a:r>
              <a:rPr lang="en-US" sz="1600" i="1" dirty="0">
                <a:latin typeface="Georgia" panose="02040502050405020303" pitchFamily="18" charset="0"/>
              </a:rPr>
              <a:t>Agree A </a:t>
            </a:r>
            <a:r>
              <a:rPr lang="en-US" sz="1600" dirty="0">
                <a:latin typeface="Georgia" panose="02040502050405020303" pitchFamily="18" charset="0"/>
              </a:rPr>
              <a:t>or </a:t>
            </a:r>
            <a:r>
              <a:rPr lang="en-US" sz="1600" i="1" dirty="0">
                <a:latin typeface="Georgia" panose="02040502050405020303" pitchFamily="18" charset="0"/>
              </a:rPr>
              <a:t>Disagree D</a:t>
            </a:r>
          </a:p>
          <a:p>
            <a:pPr marL="285750" indent="-285750" algn="just" defTabSz="832104">
              <a:lnSpc>
                <a:spcPct val="81000"/>
              </a:lnSpc>
              <a:spcBef>
                <a:spcPts val="900"/>
              </a:spcBef>
              <a:buFont typeface="Arial" panose="020B0604020202020204" pitchFamily="34" charset="0"/>
              <a:buChar char="•"/>
              <a:defRPr sz="2093"/>
            </a:pPr>
            <a:r>
              <a:rPr lang="en-US" sz="1600" i="1" dirty="0">
                <a:latin typeface="Georgia" panose="02040502050405020303" pitchFamily="18" charset="0"/>
              </a:rPr>
              <a:t>D is issued when the difference between two outputs exceeds a given value for a specified time</a:t>
            </a:r>
            <a:endParaRPr lang="en-US" sz="1600" dirty="0">
              <a:latin typeface="Georgia" panose="02040502050405020303" pitchFamily="18" charset="0"/>
            </a:endParaRP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If all comparisons agree: L?R=</a:t>
            </a:r>
            <a:r>
              <a:rPr lang="en-US" sz="1600" i="1" dirty="0">
                <a:latin typeface="Georgia" panose="02040502050405020303" pitchFamily="18" charset="0"/>
              </a:rPr>
              <a:t>A</a:t>
            </a:r>
            <a:r>
              <a:rPr lang="en-US" sz="1600" dirty="0">
                <a:latin typeface="Georgia" panose="02040502050405020303" pitchFamily="18" charset="0"/>
              </a:rPr>
              <a:t>, L?M=</a:t>
            </a:r>
            <a:r>
              <a:rPr lang="en-US" sz="1600" i="1" dirty="0">
                <a:latin typeface="Georgia" panose="02040502050405020303" pitchFamily="18" charset="0"/>
              </a:rPr>
              <a:t>A</a:t>
            </a:r>
            <a:r>
              <a:rPr lang="en-US" sz="1600" dirty="0">
                <a:latin typeface="Georgia" panose="02040502050405020303" pitchFamily="18" charset="0"/>
              </a:rPr>
              <a:t>, and R?M=</a:t>
            </a:r>
            <a:r>
              <a:rPr lang="en-US" sz="1600" i="1" dirty="0">
                <a:latin typeface="Georgia" panose="02040502050405020303" pitchFamily="18" charset="0"/>
              </a:rPr>
              <a:t>A</a:t>
            </a:r>
            <a:r>
              <a:rPr lang="en-US" sz="1600" dirty="0">
                <a:latin typeface="Georgia" panose="02040502050405020303" pitchFamily="18" charset="0"/>
              </a:rPr>
              <a:t>  there is no sensor failure</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If the left sensor </a:t>
            </a:r>
            <a:r>
              <a:rPr lang="en-US" sz="1600" dirty="0" err="1">
                <a:latin typeface="Georgia" panose="02040502050405020303" pitchFamily="18" charset="0"/>
              </a:rPr>
              <a:t>sL</a:t>
            </a:r>
            <a:r>
              <a:rPr lang="en-US" sz="1600" dirty="0">
                <a:latin typeface="Georgia" panose="02040502050405020303" pitchFamily="18" charset="0"/>
              </a:rPr>
              <a:t> fails, R?M=</a:t>
            </a:r>
            <a:r>
              <a:rPr lang="en-US" sz="1600" i="1" dirty="0">
                <a:latin typeface="Georgia" panose="02040502050405020303" pitchFamily="18" charset="0"/>
              </a:rPr>
              <a:t>A</a:t>
            </a:r>
            <a:r>
              <a:rPr lang="en-US" sz="1600" dirty="0">
                <a:latin typeface="Georgia" panose="02040502050405020303" pitchFamily="18" charset="0"/>
              </a:rPr>
              <a:t>, but L?R=</a:t>
            </a:r>
            <a:r>
              <a:rPr lang="en-US" sz="1600" i="1" dirty="0">
                <a:latin typeface="Georgia" panose="02040502050405020303" pitchFamily="18" charset="0"/>
              </a:rPr>
              <a:t>D</a:t>
            </a:r>
            <a:r>
              <a:rPr lang="en-US" sz="1600" dirty="0">
                <a:latin typeface="Georgia" panose="02040502050405020303" pitchFamily="18" charset="0"/>
              </a:rPr>
              <a:t> and L?M=</a:t>
            </a:r>
            <a:r>
              <a:rPr lang="en-US" sz="1600" i="1" dirty="0">
                <a:latin typeface="Georgia" panose="02040502050405020303" pitchFamily="18" charset="0"/>
              </a:rPr>
              <a:t>D</a:t>
            </a:r>
            <a:r>
              <a:rPr lang="en-US" sz="1600" dirty="0">
                <a:latin typeface="Georgia" panose="02040502050405020303" pitchFamily="18" charset="0"/>
              </a:rPr>
              <a:t> </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Both FCCs disconnect L (failure of </a:t>
            </a:r>
            <a:r>
              <a:rPr lang="en-US" sz="1600" dirty="0" err="1">
                <a:latin typeface="Georgia" panose="02040502050405020303" pitchFamily="18" charset="0"/>
              </a:rPr>
              <a:t>sL</a:t>
            </a:r>
            <a:r>
              <a:rPr lang="en-US" sz="1600" dirty="0">
                <a:latin typeface="Georgia" panose="02040502050405020303" pitchFamily="18" charset="0"/>
              </a:rPr>
              <a:t> is tolerated)  and perform R?M only</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The same procedure is applied if sensor </a:t>
            </a:r>
            <a:r>
              <a:rPr lang="en-US" sz="1600" dirty="0" err="1">
                <a:latin typeface="Georgia" panose="02040502050405020303" pitchFamily="18" charset="0"/>
              </a:rPr>
              <a:t>sR</a:t>
            </a:r>
            <a:r>
              <a:rPr lang="en-US" sz="1600" dirty="0">
                <a:latin typeface="Georgia" panose="02040502050405020303" pitchFamily="18" charset="0"/>
              </a:rPr>
              <a:t> or sensor </a:t>
            </a:r>
            <a:r>
              <a:rPr lang="en-US" sz="1600" dirty="0" err="1">
                <a:latin typeface="Georgia" panose="02040502050405020303" pitchFamily="18" charset="0"/>
              </a:rPr>
              <a:t>sM</a:t>
            </a:r>
            <a:r>
              <a:rPr lang="en-US" sz="1600" dirty="0">
                <a:latin typeface="Georgia" panose="02040502050405020303" pitchFamily="18" charset="0"/>
              </a:rPr>
              <a:t> fails first</a:t>
            </a:r>
          </a:p>
          <a:p>
            <a:pPr marL="285750" indent="-285750" algn="just" defTabSz="832104">
              <a:lnSpc>
                <a:spcPct val="81000"/>
              </a:lnSpc>
              <a:spcBef>
                <a:spcPts val="900"/>
              </a:spcBef>
              <a:buFont typeface="Arial" panose="020B0604020202020204" pitchFamily="34" charset="0"/>
              <a:buChar char="•"/>
              <a:defRPr sz="2275"/>
            </a:pPr>
            <a:r>
              <a:rPr lang="en-US" sz="1600" dirty="0">
                <a:latin typeface="Georgia" panose="02040502050405020303" pitchFamily="18" charset="0"/>
              </a:rPr>
              <a:t>If later R?M=</a:t>
            </a:r>
            <a:r>
              <a:rPr lang="en-US" sz="1600" i="1" dirty="0">
                <a:latin typeface="Georgia" panose="02040502050405020303" pitchFamily="18" charset="0"/>
              </a:rPr>
              <a:t>D</a:t>
            </a:r>
            <a:r>
              <a:rPr lang="en-US" sz="1600" dirty="0">
                <a:latin typeface="Georgia" panose="02040502050405020303" pitchFamily="18" charset="0"/>
              </a:rPr>
              <a:t> then the DD method is applied and both FCCs disconnect  ( shut down) their MCAS software.</a:t>
            </a:r>
          </a:p>
        </p:txBody>
      </p:sp>
      <p:sp>
        <p:nvSpPr>
          <p:cNvPr id="4" name="Slide Number Placeholder 3">
            <a:extLst>
              <a:ext uri="{FF2B5EF4-FFF2-40B4-BE49-F238E27FC236}">
                <a16:creationId xmlns:a16="http://schemas.microsoft.com/office/drawing/2014/main" id="{2B459FD6-E3E5-1242-B06F-DAAF350FFC6C}"/>
              </a:ext>
            </a:extLst>
          </p:cNvPr>
          <p:cNvSpPr>
            <a:spLocks noGrp="1"/>
          </p:cNvSpPr>
          <p:nvPr>
            <p:ph type="sldNum" sz="quarter" idx="12"/>
          </p:nvPr>
        </p:nvSpPr>
        <p:spPr/>
        <p:txBody>
          <a:bodyPr/>
          <a:lstStyle/>
          <a:p>
            <a:fld id="{F5D06E52-7630-F84B-AB23-AD4D7DE68425}" type="slidenum">
              <a:rPr lang="en-US" smtClean="0"/>
              <a:pPr/>
              <a:t>17</a:t>
            </a:fld>
            <a:endParaRPr lang="en-US"/>
          </a:p>
        </p:txBody>
      </p:sp>
      <p:sp>
        <p:nvSpPr>
          <p:cNvPr id="6" name="Footer Placeholder 5">
            <a:extLst>
              <a:ext uri="{FF2B5EF4-FFF2-40B4-BE49-F238E27FC236}">
                <a16:creationId xmlns:a16="http://schemas.microsoft.com/office/drawing/2014/main" id="{14A18829-12FC-9A49-A29A-C9699A075CD3}"/>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606C1FD2-28EE-42EB-8429-304CB3464DF4}"/>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80512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A812-E779-41C6-97DF-568BFF333472}"/>
              </a:ext>
            </a:extLst>
          </p:cNvPr>
          <p:cNvSpPr>
            <a:spLocks noGrp="1"/>
          </p:cNvSpPr>
          <p:nvPr>
            <p:ph type="title"/>
          </p:nvPr>
        </p:nvSpPr>
        <p:spPr>
          <a:xfrm>
            <a:off x="185224" y="316825"/>
            <a:ext cx="5895366" cy="857937"/>
          </a:xfrm>
        </p:spPr>
        <p:txBody>
          <a:bodyPr>
            <a:normAutofit/>
          </a:bodyPr>
          <a:lstStyle/>
          <a:p>
            <a:r>
              <a:rPr lang="en-US" sz="2200" b="1" dirty="0">
                <a:latin typeface="Georgia" panose="02040502050405020303" pitchFamily="18" charset="0"/>
              </a:rPr>
              <a:t>Method DD: Disagree Detector DD of  Two  </a:t>
            </a:r>
            <a:r>
              <a:rPr lang="en-US" sz="2200" b="1" dirty="0" err="1">
                <a:latin typeface="Georgia" panose="02040502050405020303" pitchFamily="18" charset="0"/>
              </a:rPr>
              <a:t>AoA</a:t>
            </a:r>
            <a:r>
              <a:rPr lang="en-US" sz="2200" b="1" dirty="0">
                <a:latin typeface="Georgia" panose="02040502050405020303" pitchFamily="18" charset="0"/>
              </a:rPr>
              <a:t> Sensor Outputs</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263C2920-06FF-449F-811B-F9159AA49B17}"/>
              </a:ext>
            </a:extLst>
          </p:cNvPr>
          <p:cNvSpPr txBox="1"/>
          <p:nvPr/>
        </p:nvSpPr>
        <p:spPr>
          <a:xfrm>
            <a:off x="178945" y="1133356"/>
            <a:ext cx="8682447" cy="3539430"/>
          </a:xfrm>
          <a:prstGeom prst="rect">
            <a:avLst/>
          </a:prstGeom>
          <a:noFill/>
        </p:spPr>
        <p:txBody>
          <a:bodyPr wrap="square">
            <a:spAutoFit/>
          </a:bodyPr>
          <a:lstStyle/>
          <a:p>
            <a:pPr algn="just">
              <a:defRPr sz="2200"/>
            </a:pPr>
            <a:r>
              <a:rPr lang="en-US" sz="1600" b="1" dirty="0">
                <a:latin typeface="Georgia" panose="02040502050405020303" pitchFamily="18" charset="0"/>
              </a:rPr>
              <a:t>The DD method is now required by </a:t>
            </a:r>
            <a:r>
              <a:rPr lang="en-US" sz="1600" b="1" i="1" dirty="0">
                <a:latin typeface="Georgia" panose="02040502050405020303" pitchFamily="18" charset="0"/>
              </a:rPr>
              <a:t>FAA </a:t>
            </a:r>
            <a:r>
              <a:rPr lang="en-US" sz="1600" b="1" dirty="0">
                <a:latin typeface="Georgia" panose="02040502050405020303" pitchFamily="18" charset="0"/>
              </a:rPr>
              <a:t>to be installed</a:t>
            </a:r>
            <a:r>
              <a:rPr lang="en-US" sz="1600" b="1" i="1" dirty="0">
                <a:latin typeface="Georgia" panose="02040502050405020303" pitchFamily="18" charset="0"/>
              </a:rPr>
              <a:t> </a:t>
            </a:r>
            <a:r>
              <a:rPr lang="en-US" sz="1600" b="1" dirty="0">
                <a:latin typeface="Georgia" panose="02040502050405020303" pitchFamily="18" charset="0"/>
              </a:rPr>
              <a:t>in the re-certified 737 MAX airplanes.</a:t>
            </a:r>
            <a:r>
              <a:rPr lang="en-US" sz="1600" dirty="0">
                <a:latin typeface="Georgia" panose="02040502050405020303" pitchFamily="18" charset="0"/>
              </a:rPr>
              <a:t> The DD is called  “Split Vane Monitor“ in Boeing literature.</a:t>
            </a:r>
          </a:p>
          <a:p>
            <a:pPr algn="just">
              <a:defRPr sz="2200"/>
            </a:pPr>
            <a:r>
              <a:rPr lang="en-US" sz="1600" b="1" i="1" dirty="0">
                <a:latin typeface="Georgia" panose="02040502050405020303" pitchFamily="18" charset="0"/>
              </a:rPr>
              <a:t>The DD method does not </a:t>
            </a:r>
            <a:r>
              <a:rPr lang="en-US" sz="1600" b="1" dirty="0">
                <a:latin typeface="Georgia" panose="02040502050405020303" pitchFamily="18" charset="0"/>
              </a:rPr>
              <a:t>tolerate </a:t>
            </a:r>
            <a:r>
              <a:rPr lang="en-US" sz="1600" b="1" dirty="0" err="1">
                <a:latin typeface="Georgia" panose="02040502050405020303" pitchFamily="18" charset="0"/>
              </a:rPr>
              <a:t>AoA</a:t>
            </a:r>
            <a:r>
              <a:rPr lang="en-US" sz="1600" b="1" dirty="0">
                <a:latin typeface="Georgia" panose="02040502050405020303" pitchFamily="18" charset="0"/>
              </a:rPr>
              <a:t> sensor failures</a:t>
            </a:r>
            <a:r>
              <a:rPr lang="en-US" sz="1600" dirty="0">
                <a:latin typeface="Georgia" panose="02040502050405020303" pitchFamily="18" charset="0"/>
              </a:rPr>
              <a:t>. Upon the first </a:t>
            </a:r>
            <a:r>
              <a:rPr lang="en-US" sz="1600" dirty="0" err="1">
                <a:latin typeface="Georgia" panose="02040502050405020303" pitchFamily="18" charset="0"/>
              </a:rPr>
              <a:t>AoA</a:t>
            </a:r>
            <a:r>
              <a:rPr lang="en-US" sz="1600" dirty="0">
                <a:latin typeface="Georgia" panose="02040502050405020303" pitchFamily="18" charset="0"/>
              </a:rPr>
              <a:t> sensor failure the FCC shuts down MCAS because it cannot determine and disconnect the failed sensor.</a:t>
            </a:r>
          </a:p>
          <a:p>
            <a:pPr algn="just">
              <a:defRPr sz="2200"/>
            </a:pPr>
            <a:r>
              <a:rPr lang="en-US" sz="1600" b="1" i="1" dirty="0">
                <a:latin typeface="Georgia" panose="02040502050405020303" pitchFamily="18" charset="0"/>
              </a:rPr>
              <a:t>The DD method was not used in 737 MAX until it was required by FAA</a:t>
            </a:r>
            <a:r>
              <a:rPr lang="en-US" sz="1600" dirty="0">
                <a:latin typeface="Georgia" panose="02040502050405020303" pitchFamily="18" charset="0"/>
              </a:rPr>
              <a:t>. Since 1968 all Boeing 737 airplanes, including 737 MAX, had only two </a:t>
            </a:r>
            <a:r>
              <a:rPr lang="en-US" sz="1600" dirty="0" err="1">
                <a:latin typeface="Georgia" panose="02040502050405020303" pitchFamily="18" charset="0"/>
              </a:rPr>
              <a:t>AoA</a:t>
            </a:r>
            <a:r>
              <a:rPr lang="en-US" sz="1600" dirty="0">
                <a:latin typeface="Georgia" panose="02040502050405020303" pitchFamily="18" charset="0"/>
              </a:rPr>
              <a:t> sensors – one on each side, providing the input to the FCC </a:t>
            </a:r>
            <a:r>
              <a:rPr lang="en-US" sz="1600" b="1" i="1" dirty="0">
                <a:latin typeface="Georgia" panose="02040502050405020303" pitchFamily="18" charset="0"/>
              </a:rPr>
              <a:t>on that side only. </a:t>
            </a:r>
          </a:p>
          <a:p>
            <a:pPr algn="just">
              <a:defRPr sz="2200"/>
            </a:pPr>
            <a:endParaRPr lang="en-US" sz="1600" dirty="0">
              <a:latin typeface="Georgia" panose="02040502050405020303" pitchFamily="18" charset="0"/>
            </a:endParaRPr>
          </a:p>
          <a:p>
            <a:pPr algn="just">
              <a:defRPr sz="2200"/>
            </a:pPr>
            <a:r>
              <a:rPr lang="en-US" sz="1600" b="1" dirty="0">
                <a:latin typeface="Georgia" panose="02040502050405020303" pitchFamily="18" charset="0"/>
              </a:rPr>
              <a:t>The activation of the MCAS by a </a:t>
            </a:r>
            <a:r>
              <a:rPr lang="en-US" sz="1600" b="1" i="1" dirty="0">
                <a:latin typeface="Georgia" panose="02040502050405020303" pitchFamily="18" charset="0"/>
              </a:rPr>
              <a:t>False Alarm </a:t>
            </a:r>
            <a:r>
              <a:rPr lang="en-US" sz="1600" b="1" dirty="0">
                <a:latin typeface="Georgia" panose="02040502050405020303" pitchFamily="18" charset="0"/>
              </a:rPr>
              <a:t>from a failed </a:t>
            </a:r>
            <a:r>
              <a:rPr lang="en-US" sz="1600" b="1" dirty="0" err="1">
                <a:latin typeface="Georgia" panose="02040502050405020303" pitchFamily="18" charset="0"/>
              </a:rPr>
              <a:t>AoA</a:t>
            </a:r>
            <a:r>
              <a:rPr lang="en-US" sz="1600" b="1" dirty="0">
                <a:latin typeface="Georgia" panose="02040502050405020303" pitchFamily="18" charset="0"/>
              </a:rPr>
              <a:t> sensor is avoided </a:t>
            </a:r>
            <a:r>
              <a:rPr lang="en-US" sz="1600" dirty="0">
                <a:latin typeface="Georgia" panose="02040502050405020303" pitchFamily="18" charset="0"/>
              </a:rPr>
              <a:t>in re-certified 737 MAX airplanes by  providing a Disagree Detector DD in each FCC that compares the outputs of both </a:t>
            </a:r>
            <a:r>
              <a:rPr lang="en-US" sz="1600" dirty="0" err="1">
                <a:latin typeface="Georgia" panose="02040502050405020303" pitchFamily="18" charset="0"/>
              </a:rPr>
              <a:t>AoA</a:t>
            </a:r>
            <a:r>
              <a:rPr lang="en-US" sz="1600" dirty="0">
                <a:latin typeface="Georgia" panose="02040502050405020303" pitchFamily="18" charset="0"/>
              </a:rPr>
              <a:t> sensors and </a:t>
            </a:r>
            <a:r>
              <a:rPr lang="en-US" sz="1600" b="1" dirty="0">
                <a:latin typeface="Georgia" panose="02040502050405020303" pitchFamily="18" charset="0"/>
              </a:rPr>
              <a:t>disconnects MCAS </a:t>
            </a:r>
            <a:r>
              <a:rPr lang="en-US" sz="1600" dirty="0">
                <a:latin typeface="Georgia" panose="02040502050405020303" pitchFamily="18" charset="0"/>
              </a:rPr>
              <a:t>when the difference of the outputs reaches a preset value, which currently is </a:t>
            </a:r>
            <a:r>
              <a:rPr lang="en-US" sz="1600" i="1" dirty="0">
                <a:latin typeface="Georgia" panose="02040502050405020303" pitchFamily="18" charset="0"/>
              </a:rPr>
              <a:t>" greater than 5.5 degrees for a specified period of time“. </a:t>
            </a:r>
            <a:r>
              <a:rPr lang="en-US" sz="1600" b="1" dirty="0">
                <a:latin typeface="Georgia" panose="02040502050405020303" pitchFamily="18" charset="0"/>
              </a:rPr>
              <a:t>The failure of a sensor causes the killing of the MCAS !</a:t>
            </a:r>
          </a:p>
        </p:txBody>
      </p:sp>
      <p:sp>
        <p:nvSpPr>
          <p:cNvPr id="8" name="Slide Number Placeholder 7">
            <a:extLst>
              <a:ext uri="{FF2B5EF4-FFF2-40B4-BE49-F238E27FC236}">
                <a16:creationId xmlns:a16="http://schemas.microsoft.com/office/drawing/2014/main" id="{3D2E3FBB-901B-1A47-81AE-A356622BAA89}"/>
              </a:ext>
            </a:extLst>
          </p:cNvPr>
          <p:cNvSpPr>
            <a:spLocks noGrp="1"/>
          </p:cNvSpPr>
          <p:nvPr>
            <p:ph type="sldNum" sz="quarter" idx="12"/>
          </p:nvPr>
        </p:nvSpPr>
        <p:spPr/>
        <p:txBody>
          <a:bodyPr/>
          <a:lstStyle/>
          <a:p>
            <a:fld id="{F5D06E52-7630-F84B-AB23-AD4D7DE68425}" type="slidenum">
              <a:rPr lang="en-US" smtClean="0"/>
              <a:pPr/>
              <a:t>18</a:t>
            </a:fld>
            <a:endParaRPr lang="en-US"/>
          </a:p>
        </p:txBody>
      </p:sp>
      <p:sp>
        <p:nvSpPr>
          <p:cNvPr id="9" name="Footer Placeholder 8">
            <a:extLst>
              <a:ext uri="{FF2B5EF4-FFF2-40B4-BE49-F238E27FC236}">
                <a16:creationId xmlns:a16="http://schemas.microsoft.com/office/drawing/2014/main" id="{ED0C679E-83B6-B942-840B-44F18BC58104}"/>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AEE6DC2B-CA3D-4276-BB6C-FEA6A05898E7}"/>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27087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3CF1-E9EE-4659-B14C-9B76FB254BCD}"/>
              </a:ext>
            </a:extLst>
          </p:cNvPr>
          <p:cNvSpPr>
            <a:spLocks noGrp="1"/>
          </p:cNvSpPr>
          <p:nvPr>
            <p:ph type="title"/>
          </p:nvPr>
        </p:nvSpPr>
        <p:spPr>
          <a:xfrm>
            <a:off x="628650" y="273844"/>
            <a:ext cx="5495028" cy="843027"/>
          </a:xfrm>
        </p:spPr>
        <p:txBody>
          <a:bodyPr>
            <a:normAutofit/>
          </a:bodyPr>
          <a:lstStyle/>
          <a:p>
            <a:r>
              <a:rPr lang="en-US" sz="2200" b="1" dirty="0">
                <a:latin typeface="Georgia" panose="02040502050405020303" pitchFamily="18" charset="0"/>
              </a:rPr>
              <a:t>The Disadvantages of the DD Method</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AA19F754-2DC3-4542-BEF8-02ED43E6C966}"/>
              </a:ext>
            </a:extLst>
          </p:cNvPr>
          <p:cNvSpPr txBox="1"/>
          <p:nvPr/>
        </p:nvSpPr>
        <p:spPr>
          <a:xfrm>
            <a:off x="628650" y="1116871"/>
            <a:ext cx="8179832" cy="4016484"/>
          </a:xfrm>
          <a:prstGeom prst="rect">
            <a:avLst/>
          </a:prstGeom>
          <a:noFill/>
        </p:spPr>
        <p:txBody>
          <a:bodyPr wrap="square">
            <a:spAutoFit/>
          </a:bodyPr>
          <a:lstStyle/>
          <a:p>
            <a:pPr defTabSz="832104">
              <a:spcBef>
                <a:spcPts val="900"/>
              </a:spcBef>
              <a:defRPr sz="2184"/>
            </a:pPr>
            <a:r>
              <a:rPr lang="en-US" sz="1600" b="1" dirty="0">
                <a:latin typeface="Georgia" panose="02040502050405020303" pitchFamily="18" charset="0"/>
              </a:rPr>
              <a:t>When the DD method is used, the comparison of </a:t>
            </a:r>
            <a:r>
              <a:rPr lang="en-US" sz="1600" b="1" dirty="0" err="1">
                <a:latin typeface="Georgia" panose="02040502050405020303" pitchFamily="18" charset="0"/>
              </a:rPr>
              <a:t>AoA</a:t>
            </a:r>
            <a:r>
              <a:rPr lang="en-US" sz="1600" b="1" dirty="0">
                <a:latin typeface="Georgia" panose="02040502050405020303" pitchFamily="18" charset="0"/>
              </a:rPr>
              <a:t> sensor outputs does not reveal which one of two </a:t>
            </a:r>
            <a:r>
              <a:rPr lang="en-US" sz="1600" b="1" dirty="0" err="1">
                <a:latin typeface="Georgia" panose="02040502050405020303" pitchFamily="18" charset="0"/>
              </a:rPr>
              <a:t>AoA</a:t>
            </a:r>
            <a:r>
              <a:rPr lang="en-US" sz="1600" b="1" dirty="0">
                <a:latin typeface="Georgia" panose="02040502050405020303" pitchFamily="18" charset="0"/>
              </a:rPr>
              <a:t> sensors has failed, </a:t>
            </a:r>
            <a:r>
              <a:rPr lang="en-US" sz="1600" dirty="0">
                <a:latin typeface="Georgia" panose="02040502050405020303" pitchFamily="18" charset="0"/>
              </a:rPr>
              <a:t>that is, which </a:t>
            </a:r>
            <a:r>
              <a:rPr lang="en-US" sz="1600" dirty="0" err="1">
                <a:latin typeface="Georgia" panose="02040502050405020303" pitchFamily="18" charset="0"/>
              </a:rPr>
              <a:t>AoA</a:t>
            </a:r>
            <a:r>
              <a:rPr lang="en-US" sz="1600" dirty="0">
                <a:latin typeface="Georgia" panose="02040502050405020303" pitchFamily="18" charset="0"/>
              </a:rPr>
              <a:t> output (of two) has reached the erroneously high value resulting in a </a:t>
            </a:r>
            <a:r>
              <a:rPr lang="en-US" sz="1600" i="1" dirty="0">
                <a:latin typeface="Georgia" panose="02040502050405020303" pitchFamily="18" charset="0"/>
              </a:rPr>
              <a:t>False Alarm. </a:t>
            </a:r>
            <a:r>
              <a:rPr lang="en-US" sz="1600" b="1" dirty="0" err="1">
                <a:latin typeface="Georgia" panose="02040502050405020303" pitchFamily="18" charset="0"/>
              </a:rPr>
              <a:t>AoA</a:t>
            </a:r>
            <a:r>
              <a:rPr lang="en-US" sz="1600" b="1" dirty="0">
                <a:latin typeface="Georgia" panose="02040502050405020303" pitchFamily="18" charset="0"/>
              </a:rPr>
              <a:t> data from both sensors becomes not trustworthy </a:t>
            </a:r>
            <a:r>
              <a:rPr lang="en-US" sz="1600" dirty="0">
                <a:latin typeface="Georgia" panose="02040502050405020303" pitchFamily="18" charset="0"/>
              </a:rPr>
              <a:t>for the use in MCAS and in computing other flight parameters. Since the failed </a:t>
            </a:r>
            <a:r>
              <a:rPr lang="en-US" sz="1600" dirty="0" err="1">
                <a:latin typeface="Georgia" panose="02040502050405020303" pitchFamily="18" charset="0"/>
              </a:rPr>
              <a:t>AoA</a:t>
            </a:r>
            <a:r>
              <a:rPr lang="en-US" sz="1600" dirty="0">
                <a:latin typeface="Georgia" panose="02040502050405020303" pitchFamily="18" charset="0"/>
              </a:rPr>
              <a:t> sensor cannot be disconnected, MCAS has to be disconnected in both FCCs.</a:t>
            </a:r>
          </a:p>
          <a:p>
            <a:pPr algn="just" defTabSz="832104">
              <a:spcBef>
                <a:spcPts val="900"/>
              </a:spcBef>
              <a:defRPr sz="2184"/>
            </a:pPr>
            <a:r>
              <a:rPr lang="en-US" sz="1600" b="1" dirty="0">
                <a:latin typeface="Georgia" panose="02040502050405020303" pitchFamily="18" charset="0"/>
              </a:rPr>
              <a:t>The resulting disadvantage of the DD method is that after its activation the rest of the flight is without MCAS support.</a:t>
            </a:r>
            <a:r>
              <a:rPr lang="en-US" sz="1600" dirty="0">
                <a:latin typeface="Georgia" panose="02040502050405020303" pitchFamily="18" charset="0"/>
              </a:rPr>
              <a:t> Therefore safety of the flight cannot depend on having MCAS support for the entire flight. </a:t>
            </a:r>
            <a:r>
              <a:rPr lang="en-US" sz="1600" b="1" dirty="0">
                <a:latin typeface="Georgia" panose="02040502050405020303" pitchFamily="18" charset="0"/>
              </a:rPr>
              <a:t>FAA asserts that flight without MCAS meets their safety requirements</a:t>
            </a:r>
            <a:r>
              <a:rPr lang="en-US" sz="1600" dirty="0">
                <a:latin typeface="Georgia" panose="02040502050405020303" pitchFamily="18" charset="0"/>
              </a:rPr>
              <a:t>. The absence of MCAS support may cause additional pressure on the Flight Crew when an actual risk of a stall (</a:t>
            </a:r>
            <a:r>
              <a:rPr lang="en-US" sz="1600" i="1" dirty="0">
                <a:latin typeface="Georgia" panose="02040502050405020303" pitchFamily="18" charset="0"/>
              </a:rPr>
              <a:t>True Alarm</a:t>
            </a:r>
            <a:r>
              <a:rPr lang="en-US" sz="1600" dirty="0">
                <a:latin typeface="Georgia" panose="02040502050405020303" pitchFamily="18" charset="0"/>
              </a:rPr>
              <a:t>)  happens. MCAS was intended to assist the Flight Crew during a True Alarm. </a:t>
            </a:r>
          </a:p>
          <a:p>
            <a:pPr algn="just" defTabSz="832104">
              <a:spcBef>
                <a:spcPts val="900"/>
              </a:spcBef>
              <a:defRPr sz="2184"/>
            </a:pPr>
            <a:r>
              <a:rPr lang="en-US" sz="1600" b="1" dirty="0">
                <a:latin typeface="Georgia" panose="02040502050405020303" pitchFamily="18" charset="0"/>
              </a:rPr>
              <a:t>Regardless of the disadvantages, the re-certified 737 MAX airplanes use the DD method to cope with the first </a:t>
            </a:r>
            <a:r>
              <a:rPr lang="en-US" sz="1600" b="1" dirty="0" err="1">
                <a:latin typeface="Georgia" panose="02040502050405020303" pitchFamily="18" charset="0"/>
              </a:rPr>
              <a:t>AoA</a:t>
            </a:r>
            <a:r>
              <a:rPr lang="en-US" sz="1600" b="1" dirty="0">
                <a:latin typeface="Georgia" panose="02040502050405020303" pitchFamily="18" charset="0"/>
              </a:rPr>
              <a:t> sensor failure by disconnecting MCAS for the remainder of the flight. </a:t>
            </a:r>
          </a:p>
        </p:txBody>
      </p:sp>
      <p:sp>
        <p:nvSpPr>
          <p:cNvPr id="4" name="Slide Number Placeholder 3">
            <a:extLst>
              <a:ext uri="{FF2B5EF4-FFF2-40B4-BE49-F238E27FC236}">
                <a16:creationId xmlns:a16="http://schemas.microsoft.com/office/drawing/2014/main" id="{3A15427F-7A9E-D743-A4BC-D5332A5B69F1}"/>
              </a:ext>
            </a:extLst>
          </p:cNvPr>
          <p:cNvSpPr>
            <a:spLocks noGrp="1"/>
          </p:cNvSpPr>
          <p:nvPr>
            <p:ph type="sldNum" sz="quarter" idx="12"/>
          </p:nvPr>
        </p:nvSpPr>
        <p:spPr/>
        <p:txBody>
          <a:bodyPr/>
          <a:lstStyle/>
          <a:p>
            <a:fld id="{F5D06E52-7630-F84B-AB23-AD4D7DE68425}" type="slidenum">
              <a:rPr lang="en-US" smtClean="0"/>
              <a:pPr/>
              <a:t>19</a:t>
            </a:fld>
            <a:endParaRPr lang="en-US"/>
          </a:p>
        </p:txBody>
      </p:sp>
      <p:sp>
        <p:nvSpPr>
          <p:cNvPr id="6" name="Footer Placeholder 5">
            <a:extLst>
              <a:ext uri="{FF2B5EF4-FFF2-40B4-BE49-F238E27FC236}">
                <a16:creationId xmlns:a16="http://schemas.microsoft.com/office/drawing/2014/main" id="{78C93DF6-AD02-8C44-A0E6-D492AA573F28}"/>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9A6657A5-959E-4602-AA1D-9286940A8946}"/>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69493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2667" y="207088"/>
            <a:ext cx="6868679" cy="584775"/>
          </a:xfrm>
          <a:prstGeom prst="rect">
            <a:avLst/>
          </a:prstGeom>
          <a:noFill/>
        </p:spPr>
        <p:txBody>
          <a:bodyPr wrap="square" rtlCol="0">
            <a:spAutoFit/>
          </a:bodyPr>
          <a:lstStyle/>
          <a:p>
            <a:r>
              <a:rPr lang="lt-LT" sz="3200" b="1" dirty="0" err="1">
                <a:latin typeface="Georgia" panose="02040502050405020303" pitchFamily="18" charset="0"/>
              </a:rPr>
              <a:t>Summary</a:t>
            </a:r>
            <a:r>
              <a:rPr lang="lt-LT" sz="3200" b="1" dirty="0">
                <a:latin typeface="Georgia" panose="02040502050405020303" pitchFamily="18" charset="0"/>
              </a:rPr>
              <a:t> </a:t>
            </a:r>
            <a:r>
              <a:rPr lang="lt-LT" sz="3200" b="1" dirty="0" err="1">
                <a:latin typeface="Georgia" panose="02040502050405020303" pitchFamily="18" charset="0"/>
              </a:rPr>
              <a:t>of</a:t>
            </a:r>
            <a:r>
              <a:rPr lang="lt-LT" sz="3200" b="1" dirty="0">
                <a:latin typeface="Georgia" panose="02040502050405020303" pitchFamily="18" charset="0"/>
              </a:rPr>
              <a:t> </a:t>
            </a:r>
            <a:r>
              <a:rPr lang="lt-LT" sz="3200" b="1" dirty="0" err="1">
                <a:latin typeface="Georgia" panose="02040502050405020303" pitchFamily="18" charset="0"/>
              </a:rPr>
              <a:t>the</a:t>
            </a:r>
            <a:r>
              <a:rPr lang="lt-LT" sz="3200" b="1" dirty="0">
                <a:latin typeface="Georgia" panose="02040502050405020303" pitchFamily="18" charset="0"/>
              </a:rPr>
              <a:t> </a:t>
            </a:r>
            <a:r>
              <a:rPr lang="lt-LT" sz="3200" b="1" dirty="0" err="1">
                <a:latin typeface="Georgia" panose="02040502050405020303" pitchFamily="18" charset="0"/>
              </a:rPr>
              <a:t>Presentation</a:t>
            </a:r>
            <a:endParaRPr lang="en-US" sz="3200" dirty="0">
              <a:solidFill>
                <a:srgbClr val="262A34"/>
              </a:solidFill>
              <a:latin typeface="Georgia" panose="02040502050405020303" pitchFamily="18" charset="0"/>
              <a:ea typeface="Georgia" charset="0"/>
              <a:cs typeface="Georgia" charset="0"/>
            </a:endParaRPr>
          </a:p>
        </p:txBody>
      </p:sp>
      <p:sp>
        <p:nvSpPr>
          <p:cNvPr id="17" name="TextBox 16"/>
          <p:cNvSpPr txBox="1"/>
          <p:nvPr/>
        </p:nvSpPr>
        <p:spPr>
          <a:xfrm>
            <a:off x="422667" y="1077390"/>
            <a:ext cx="8385816" cy="4247317"/>
          </a:xfrm>
          <a:prstGeom prst="rect">
            <a:avLst/>
          </a:prstGeom>
          <a:noFill/>
        </p:spPr>
        <p:txBody>
          <a:bodyPr wrap="square" rtlCol="0">
            <a:spAutoFit/>
          </a:bodyPr>
          <a:lstStyle/>
          <a:p>
            <a:pPr algn="just">
              <a:defRPr sz="2400" b="1" i="1"/>
            </a:pPr>
            <a:r>
              <a:rPr lang="en-US" sz="1500" dirty="0">
                <a:latin typeface="Georgia" panose="02040502050405020303" pitchFamily="18" charset="0"/>
              </a:rPr>
              <a:t>The Goal </a:t>
            </a:r>
            <a:r>
              <a:rPr lang="en-US" sz="1500" b="1" i="1" dirty="0">
                <a:latin typeface="Georgia" panose="02040502050405020303" pitchFamily="18" charset="0"/>
              </a:rPr>
              <a:t>of this presentation </a:t>
            </a:r>
            <a:r>
              <a:rPr lang="en-US" sz="1500" b="0" i="0" dirty="0">
                <a:latin typeface="Georgia" panose="02040502050405020303" pitchFamily="18" charset="0"/>
              </a:rPr>
              <a:t>is to show that  fault tolerance techniques for the Angle-of-Attack (</a:t>
            </a:r>
            <a:r>
              <a:rPr lang="en-US" sz="1500" b="0" i="0" dirty="0" err="1">
                <a:latin typeface="Georgia" panose="02040502050405020303" pitchFamily="18" charset="0"/>
              </a:rPr>
              <a:t>AoA</a:t>
            </a:r>
            <a:r>
              <a:rPr lang="en-US" sz="1500" b="0" i="0" dirty="0">
                <a:latin typeface="Georgia" panose="02040502050405020303" pitchFamily="18" charset="0"/>
              </a:rPr>
              <a:t>) sensors were available to prevent the fatal crashes of two Boeing 737 MAX airplanes: Lion Air Flight 610 and Ethiopian Airlines Flight 302. Regrettably, those fault tolerance techniques </a:t>
            </a:r>
            <a:r>
              <a:rPr lang="en-US" sz="1500" b="1" i="1" dirty="0">
                <a:latin typeface="Georgia" panose="02040502050405020303" pitchFamily="18" charset="0"/>
              </a:rPr>
              <a:t>were</a:t>
            </a:r>
            <a:r>
              <a:rPr lang="en-US" sz="1500" b="0" i="0" dirty="0">
                <a:latin typeface="Georgia" panose="02040502050405020303" pitchFamily="18" charset="0"/>
              </a:rPr>
              <a:t> </a:t>
            </a:r>
            <a:r>
              <a:rPr lang="en-US" sz="1500" b="1" i="1" dirty="0">
                <a:latin typeface="Georgia" panose="02040502050405020303" pitchFamily="18" charset="0"/>
              </a:rPr>
              <a:t>not</a:t>
            </a:r>
            <a:r>
              <a:rPr lang="en-US" sz="1500" b="0" i="0" dirty="0">
                <a:latin typeface="Georgia" panose="02040502050405020303" pitchFamily="18" charset="0"/>
              </a:rPr>
              <a:t> </a:t>
            </a:r>
            <a:r>
              <a:rPr lang="en-US" sz="1500" dirty="0">
                <a:latin typeface="Georgia" panose="02040502050405020303" pitchFamily="18" charset="0"/>
              </a:rPr>
              <a:t>used by Boeing</a:t>
            </a:r>
            <a:r>
              <a:rPr lang="en-US" sz="1500" b="0" i="0" dirty="0">
                <a:latin typeface="Georgia" panose="02040502050405020303" pitchFamily="18" charset="0"/>
              </a:rPr>
              <a:t>.</a:t>
            </a:r>
          </a:p>
          <a:p>
            <a:pPr algn="just">
              <a:defRPr sz="2400" b="1" i="1"/>
            </a:pPr>
            <a:r>
              <a:rPr lang="en-US" sz="1500" dirty="0">
                <a:latin typeface="Georgia" panose="02040502050405020303" pitchFamily="18" charset="0"/>
              </a:rPr>
              <a:t>Part One </a:t>
            </a:r>
            <a:r>
              <a:rPr lang="en-US" sz="1500" i="0" dirty="0">
                <a:latin typeface="Georgia" panose="02040502050405020303" pitchFamily="18" charset="0"/>
              </a:rPr>
              <a:t>describes a </a:t>
            </a:r>
            <a:r>
              <a:rPr lang="en-US" sz="1500" b="1" dirty="0">
                <a:latin typeface="Georgia" panose="02040502050405020303" pitchFamily="18" charset="0"/>
              </a:rPr>
              <a:t>vulnerability</a:t>
            </a:r>
            <a:r>
              <a:rPr lang="en-US" sz="1500" b="0" i="0" dirty="0">
                <a:latin typeface="Georgia" panose="02040502050405020303" pitchFamily="18" charset="0"/>
              </a:rPr>
              <a:t> (</a:t>
            </a:r>
            <a:r>
              <a:rPr lang="en-US" sz="1500" b="0" i="1" dirty="0">
                <a:latin typeface="Georgia" panose="02040502050405020303" pitchFamily="18" charset="0"/>
              </a:rPr>
              <a:t>dormant design fault</a:t>
            </a:r>
            <a:r>
              <a:rPr lang="en-US" sz="1500" b="0" i="0" dirty="0">
                <a:latin typeface="Georgia" panose="02040502050405020303" pitchFamily="18" charset="0"/>
              </a:rPr>
              <a:t>) that was created when MCAS was added to Flight Control Computer software. The </a:t>
            </a:r>
            <a:r>
              <a:rPr lang="en-US" sz="1500" b="0" dirty="0">
                <a:latin typeface="Georgia" panose="02040502050405020303" pitchFamily="18" charset="0"/>
              </a:rPr>
              <a:t>vulnerability</a:t>
            </a:r>
            <a:r>
              <a:rPr lang="en-US" sz="1500" b="0" i="0" dirty="0">
                <a:latin typeface="Georgia" panose="02040502050405020303" pitchFamily="18" charset="0"/>
              </a:rPr>
              <a:t> remained undetected after the first crash and led to the second crash and the grounding of the 737 MAX fleet for 20 months, waiting for MCAS redesign.</a:t>
            </a:r>
          </a:p>
          <a:p>
            <a:pPr algn="just">
              <a:defRPr sz="2400" b="1" i="1"/>
            </a:pPr>
            <a:r>
              <a:rPr lang="en-US" sz="1500" dirty="0">
                <a:latin typeface="Georgia" panose="02040502050405020303" pitchFamily="18" charset="0"/>
              </a:rPr>
              <a:t>Part Two discusses the </a:t>
            </a:r>
            <a:r>
              <a:rPr lang="en-US" sz="1500" b="1" dirty="0">
                <a:latin typeface="Georgia" panose="02040502050405020303" pitchFamily="18" charset="0"/>
              </a:rPr>
              <a:t>“Final Rule” </a:t>
            </a:r>
            <a:r>
              <a:rPr lang="en-US" sz="1500" b="1" i="0" dirty="0">
                <a:latin typeface="Georgia" panose="02040502050405020303" pitchFamily="18" charset="0"/>
              </a:rPr>
              <a:t>document</a:t>
            </a:r>
            <a:r>
              <a:rPr lang="en-US" sz="1500" b="0" i="0" dirty="0">
                <a:latin typeface="Georgia" panose="02040502050405020303" pitchFamily="18" charset="0"/>
              </a:rPr>
              <a:t> issued by FAA that states the design changes Boeing must perform in order to gain certification of the 737 MAX airplanes that were grounded. A </a:t>
            </a:r>
            <a:r>
              <a:rPr lang="en-US" sz="1500" b="1" i="1" dirty="0">
                <a:latin typeface="Georgia" panose="02040502050405020303" pitchFamily="18" charset="0"/>
              </a:rPr>
              <a:t>pair of flaws </a:t>
            </a:r>
            <a:r>
              <a:rPr lang="en-US" sz="1500" b="0" i="0" dirty="0">
                <a:latin typeface="Georgia" panose="02040502050405020303" pitchFamily="18" charset="0"/>
              </a:rPr>
              <a:t>of the document are identified and the </a:t>
            </a:r>
            <a:r>
              <a:rPr lang="en-US" sz="1500" b="1" dirty="0">
                <a:latin typeface="Georgia" panose="02040502050405020303" pitchFamily="18" charset="0"/>
              </a:rPr>
              <a:t>unanswered </a:t>
            </a:r>
            <a:r>
              <a:rPr lang="en-US" sz="1500" dirty="0">
                <a:latin typeface="Georgia" panose="02040502050405020303" pitchFamily="18" charset="0"/>
              </a:rPr>
              <a:t>question is repeated: “Why have FAA and Boeing avoided using fault tolerance of </a:t>
            </a:r>
            <a:r>
              <a:rPr lang="en-US" sz="1500" dirty="0" err="1">
                <a:latin typeface="Georgia" panose="02040502050405020303" pitchFamily="18" charset="0"/>
              </a:rPr>
              <a:t>AoA</a:t>
            </a:r>
            <a:r>
              <a:rPr lang="en-US" sz="1500" dirty="0">
                <a:latin typeface="Georgia" panose="02040502050405020303" pitchFamily="18" charset="0"/>
              </a:rPr>
              <a:t> sensors ?”</a:t>
            </a:r>
          </a:p>
          <a:p>
            <a:pPr marL="0" indent="0" algn="just">
              <a:buNone/>
              <a:defRPr sz="2400" b="1" i="1"/>
            </a:pPr>
            <a:r>
              <a:rPr lang="en-US" sz="1500" dirty="0">
                <a:latin typeface="Georgia" panose="02040502050405020303" pitchFamily="18" charset="0"/>
              </a:rPr>
              <a:t>Note: multiple invitations were extended to Boeing to take part in a discussion of this presentation. No responses were received.</a:t>
            </a:r>
          </a:p>
          <a:p>
            <a:pPr marL="0" indent="0" algn="just">
              <a:buNone/>
              <a:defRPr sz="2400" b="1" i="1"/>
            </a:pPr>
            <a:endParaRPr lang="en-US" sz="1500" dirty="0">
              <a:latin typeface="Georgia" panose="02040502050405020303" pitchFamily="18" charset="0"/>
            </a:endParaRPr>
          </a:p>
          <a:p>
            <a:pPr marL="0" indent="0" algn="just">
              <a:buNone/>
              <a:defRPr sz="2400" b="1" i="1"/>
            </a:pPr>
            <a:endParaRPr lang="en-US" sz="1500" dirty="0">
              <a:latin typeface="Georgia" panose="02040502050405020303" pitchFamily="18" charset="0"/>
            </a:endParaRPr>
          </a:p>
          <a:p>
            <a:endParaRPr lang="en-US" sz="1500" dirty="0">
              <a:solidFill>
                <a:srgbClr val="262A34"/>
              </a:solidFill>
              <a:latin typeface="Georgia" panose="02040502050405020303" pitchFamily="18" charset="0"/>
              <a:ea typeface="Georgia" charset="0"/>
              <a:cs typeface="Georgia" charset="0"/>
            </a:endParaRPr>
          </a:p>
        </p:txBody>
      </p:sp>
      <p:pic>
        <p:nvPicPr>
          <p:cNvPr id="3" name="Picture 2" descr="Text&#10;&#10;Description automatically generated">
            <a:extLst>
              <a:ext uri="{FF2B5EF4-FFF2-40B4-BE49-F238E27FC236}">
                <a16:creationId xmlns:a16="http://schemas.microsoft.com/office/drawing/2014/main" id="{0458AD38-0071-4D0C-8155-420B2B8FC0FF}"/>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31695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ED57-D526-4606-B403-BB652A4EDEA5}"/>
              </a:ext>
            </a:extLst>
          </p:cNvPr>
          <p:cNvSpPr>
            <a:spLocks noGrp="1"/>
          </p:cNvSpPr>
          <p:nvPr>
            <p:ph type="title"/>
          </p:nvPr>
        </p:nvSpPr>
        <p:spPr/>
        <p:txBody>
          <a:bodyPr>
            <a:normAutofit/>
          </a:bodyPr>
          <a:lstStyle/>
          <a:p>
            <a:r>
              <a:rPr lang="en-US" sz="2200" b="1" dirty="0">
                <a:latin typeface="Georgia" panose="02040502050405020303" pitchFamily="18" charset="0"/>
              </a:rPr>
              <a:t>The Immense Costs of Not Choosing Fault </a:t>
            </a:r>
            <a:br>
              <a:rPr lang="en-US" sz="2200" b="1" dirty="0">
                <a:latin typeface="Georgia" panose="02040502050405020303" pitchFamily="18" charset="0"/>
              </a:rPr>
            </a:br>
            <a:r>
              <a:rPr lang="en-US" sz="2200" b="1" dirty="0">
                <a:latin typeface="Georgia" panose="02040502050405020303" pitchFamily="18" charset="0"/>
              </a:rPr>
              <a:t>Tolerance (1)</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64903989-0E60-4ECF-A920-DE14818E525D}"/>
              </a:ext>
            </a:extLst>
          </p:cNvPr>
          <p:cNvSpPr txBox="1"/>
          <p:nvPr/>
        </p:nvSpPr>
        <p:spPr>
          <a:xfrm>
            <a:off x="628649" y="1214597"/>
            <a:ext cx="8179833" cy="3785652"/>
          </a:xfrm>
          <a:prstGeom prst="rect">
            <a:avLst/>
          </a:prstGeom>
          <a:noFill/>
        </p:spPr>
        <p:txBody>
          <a:bodyPr wrap="square">
            <a:spAutoFit/>
          </a:bodyPr>
          <a:lstStyle/>
          <a:p>
            <a:pPr algn="just">
              <a:defRPr sz="2200"/>
            </a:pPr>
            <a:r>
              <a:rPr lang="en-US" sz="1600" b="1" dirty="0">
                <a:latin typeface="Georgia" panose="02040502050405020303" pitchFamily="18" charset="0"/>
              </a:rPr>
              <a:t>After the crash of Ethiopian Airlines Flight 302, </a:t>
            </a:r>
            <a:r>
              <a:rPr lang="en-US" sz="1600" b="1" i="1" dirty="0">
                <a:latin typeface="Georgia" panose="02040502050405020303" pitchFamily="18" charset="0"/>
              </a:rPr>
              <a:t>346 lives had been lost </a:t>
            </a:r>
            <a:r>
              <a:rPr lang="en-US" sz="1600" b="1" dirty="0">
                <a:latin typeface="Georgia" panose="02040502050405020303" pitchFamily="18" charset="0"/>
              </a:rPr>
              <a:t>and the entire 737 MAX fleet was grounded on March 13, 2019.</a:t>
            </a:r>
            <a:r>
              <a:rPr lang="en-US" sz="1600" dirty="0">
                <a:latin typeface="Georgia" panose="02040502050405020303" pitchFamily="18" charset="0"/>
              </a:rPr>
              <a:t> FAA and Boeing had to decide how to return the airplanes to service. </a:t>
            </a:r>
            <a:r>
              <a:rPr lang="en-US" sz="1600" b="1" dirty="0">
                <a:latin typeface="Georgia" panose="02040502050405020303" pitchFamily="18" charset="0"/>
              </a:rPr>
              <a:t>Available were two choices to use state-of-the-art methods, and the very costly (2) was chosen:</a:t>
            </a:r>
          </a:p>
          <a:p>
            <a:pPr algn="just">
              <a:defRPr sz="2200" b="1"/>
            </a:pPr>
            <a:r>
              <a:rPr lang="en-US" sz="1600" dirty="0">
                <a:latin typeface="Georgia" panose="02040502050405020303" pitchFamily="18" charset="0"/>
              </a:rPr>
              <a:t>(1) Install </a:t>
            </a:r>
            <a:r>
              <a:rPr lang="en-US" sz="1600" i="1" dirty="0">
                <a:latin typeface="Georgia" panose="02040502050405020303" pitchFamily="18" charset="0"/>
              </a:rPr>
              <a:t>redundant </a:t>
            </a:r>
            <a:r>
              <a:rPr lang="en-US" sz="1600" i="1" dirty="0" err="1">
                <a:latin typeface="Georgia" panose="02040502050405020303" pitchFamily="18" charset="0"/>
              </a:rPr>
              <a:t>AoA</a:t>
            </a:r>
            <a:r>
              <a:rPr lang="en-US" sz="1600" i="1" dirty="0">
                <a:latin typeface="Georgia" panose="02040502050405020303" pitchFamily="18" charset="0"/>
              </a:rPr>
              <a:t> sensors </a:t>
            </a:r>
            <a:r>
              <a:rPr lang="en-US" sz="1600" b="0" dirty="0">
                <a:latin typeface="Georgia" panose="02040502050405020303" pitchFamily="18" charset="0"/>
              </a:rPr>
              <a:t>on both sides (the QR method, more effective than MD) and write the simple Comparison software that identifies and disconnects the failed </a:t>
            </a:r>
            <a:r>
              <a:rPr lang="en-US" sz="1600" b="0" dirty="0" err="1">
                <a:latin typeface="Georgia" panose="02040502050405020303" pitchFamily="18" charset="0"/>
              </a:rPr>
              <a:t>AoA</a:t>
            </a:r>
            <a:r>
              <a:rPr lang="en-US" sz="1600" b="0" dirty="0">
                <a:latin typeface="Georgia" panose="02040502050405020303" pitchFamily="18" charset="0"/>
              </a:rPr>
              <a:t> sensor. </a:t>
            </a:r>
            <a:r>
              <a:rPr lang="en-US" sz="1600" i="1" dirty="0">
                <a:latin typeface="Georgia" panose="02040502050405020303" pitchFamily="18" charset="0"/>
              </a:rPr>
              <a:t>Changes in MCAS software were not necessary </a:t>
            </a:r>
            <a:r>
              <a:rPr lang="en-US" sz="1600" b="0" dirty="0">
                <a:latin typeface="Georgia" panose="02040502050405020303" pitchFamily="18" charset="0"/>
              </a:rPr>
              <a:t>because QR tolerates two </a:t>
            </a:r>
            <a:r>
              <a:rPr lang="en-US" sz="1600" b="0" dirty="0" err="1">
                <a:latin typeface="Georgia" panose="02040502050405020303" pitchFamily="18" charset="0"/>
              </a:rPr>
              <a:t>AoA</a:t>
            </a:r>
            <a:r>
              <a:rPr lang="en-US" sz="1600" b="0" dirty="0">
                <a:latin typeface="Georgia" panose="02040502050405020303" pitchFamily="18" charset="0"/>
              </a:rPr>
              <a:t> sensor failures and shuts down </a:t>
            </a:r>
            <a:r>
              <a:rPr lang="en-US" sz="1600" b="0" dirty="0" err="1">
                <a:latin typeface="Georgia" panose="02040502050405020303" pitchFamily="18" charset="0"/>
              </a:rPr>
              <a:t>AoA</a:t>
            </a:r>
            <a:r>
              <a:rPr lang="en-US" sz="1600" b="0" dirty="0">
                <a:latin typeface="Georgia" panose="02040502050405020303" pitchFamily="18" charset="0"/>
              </a:rPr>
              <a:t> sensor inputs to MCAS after the third failure. Therefore </a:t>
            </a:r>
            <a:r>
              <a:rPr lang="en-US" sz="1600" i="1" dirty="0">
                <a:latin typeface="Georgia" panose="02040502050405020303" pitchFamily="18" charset="0"/>
              </a:rPr>
              <a:t>MCAS never receives a False Alarm</a:t>
            </a:r>
            <a:r>
              <a:rPr lang="en-US" sz="1600" b="1" i="1" dirty="0">
                <a:latin typeface="Georgia" panose="02040502050405020303" pitchFamily="18" charset="0"/>
              </a:rPr>
              <a:t> that activates the vulnerability.</a:t>
            </a:r>
          </a:p>
          <a:p>
            <a:pPr algn="just">
              <a:defRPr sz="2200" b="1"/>
            </a:pPr>
            <a:r>
              <a:rPr lang="en-US" sz="1600" dirty="0">
                <a:latin typeface="Georgia" panose="02040502050405020303" pitchFamily="18" charset="0"/>
              </a:rPr>
              <a:t>(2) </a:t>
            </a:r>
            <a:r>
              <a:rPr lang="en-US" sz="1600" i="1" dirty="0">
                <a:latin typeface="Georgia" panose="02040502050405020303" pitchFamily="18" charset="0"/>
              </a:rPr>
              <a:t>Rewrite the MCAS software </a:t>
            </a:r>
            <a:r>
              <a:rPr lang="en-US" sz="1600" b="0" dirty="0">
                <a:latin typeface="Georgia" panose="02040502050405020303" pitchFamily="18" charset="0"/>
              </a:rPr>
              <a:t>to make sure that MCAS will not generate the series of commands that caused the two 737 MAX crashe</a:t>
            </a:r>
            <a:r>
              <a:rPr lang="en-US" sz="1600" dirty="0">
                <a:latin typeface="Georgia" panose="02040502050405020303" pitchFamily="18" charset="0"/>
              </a:rPr>
              <a:t>s </a:t>
            </a:r>
            <a:r>
              <a:rPr lang="en-US" sz="1600" i="1" dirty="0">
                <a:latin typeface="Georgia" panose="02040502050405020303" pitchFamily="18" charset="0"/>
              </a:rPr>
              <a:t>when MCAS received a False </a:t>
            </a:r>
            <a:r>
              <a:rPr lang="en-US" sz="1600" b="1" i="1" dirty="0">
                <a:latin typeface="Georgia" panose="02040502050405020303" pitchFamily="18" charset="0"/>
              </a:rPr>
              <a:t>Alarm</a:t>
            </a:r>
            <a:r>
              <a:rPr lang="en-US" sz="1600" b="0" dirty="0">
                <a:latin typeface="Georgia" panose="02040502050405020303" pitchFamily="18" charset="0"/>
              </a:rPr>
              <a:t>. It still </a:t>
            </a:r>
            <a:r>
              <a:rPr lang="en-US" sz="1600" dirty="0">
                <a:latin typeface="Georgia" panose="02040502050405020303" pitchFamily="18" charset="0"/>
              </a:rPr>
              <a:t>is</a:t>
            </a:r>
            <a:r>
              <a:rPr lang="en-US" sz="1600" b="0" dirty="0">
                <a:latin typeface="Georgia" panose="02040502050405020303" pitchFamily="18" charset="0"/>
              </a:rPr>
              <a:t> </a:t>
            </a:r>
            <a:r>
              <a:rPr lang="en-US" sz="1600" b="1" dirty="0">
                <a:latin typeface="Georgia" panose="02040502050405020303" pitchFamily="18" charset="0"/>
              </a:rPr>
              <a:t>necessary to disable MCAS </a:t>
            </a:r>
            <a:r>
              <a:rPr lang="en-US" sz="1600" b="0" dirty="0">
                <a:latin typeface="Georgia" panose="02040502050405020303" pitchFamily="18" charset="0"/>
              </a:rPr>
              <a:t>by the Disagree Detector DD software after the DD detects that a specified value of disagreement between the two </a:t>
            </a:r>
            <a:r>
              <a:rPr lang="en-US" sz="1600" b="0" dirty="0" err="1">
                <a:latin typeface="Georgia" panose="02040502050405020303" pitchFamily="18" charset="0"/>
              </a:rPr>
              <a:t>AoA</a:t>
            </a:r>
            <a:r>
              <a:rPr lang="en-US" sz="1600" b="0" dirty="0">
                <a:latin typeface="Georgia" panose="02040502050405020303" pitchFamily="18" charset="0"/>
              </a:rPr>
              <a:t> sensor outputs is exceeded for a specified time.  </a:t>
            </a:r>
          </a:p>
        </p:txBody>
      </p:sp>
      <p:sp>
        <p:nvSpPr>
          <p:cNvPr id="4" name="Slide Number Placeholder 3">
            <a:extLst>
              <a:ext uri="{FF2B5EF4-FFF2-40B4-BE49-F238E27FC236}">
                <a16:creationId xmlns:a16="http://schemas.microsoft.com/office/drawing/2014/main" id="{1DA88CC0-D1B0-BC47-B046-CB278DB2377C}"/>
              </a:ext>
            </a:extLst>
          </p:cNvPr>
          <p:cNvSpPr>
            <a:spLocks noGrp="1"/>
          </p:cNvSpPr>
          <p:nvPr>
            <p:ph type="sldNum" sz="quarter" idx="12"/>
          </p:nvPr>
        </p:nvSpPr>
        <p:spPr/>
        <p:txBody>
          <a:bodyPr/>
          <a:lstStyle/>
          <a:p>
            <a:fld id="{F5D06E52-7630-F84B-AB23-AD4D7DE68425}" type="slidenum">
              <a:rPr lang="en-US" smtClean="0"/>
              <a:pPr/>
              <a:t>20</a:t>
            </a:fld>
            <a:endParaRPr lang="en-US"/>
          </a:p>
        </p:txBody>
      </p:sp>
      <p:sp>
        <p:nvSpPr>
          <p:cNvPr id="6" name="Footer Placeholder 5">
            <a:extLst>
              <a:ext uri="{FF2B5EF4-FFF2-40B4-BE49-F238E27FC236}">
                <a16:creationId xmlns:a16="http://schemas.microsoft.com/office/drawing/2014/main" id="{F6BFAE20-7808-C543-B76C-409A2EB35F52}"/>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C9CAFA0D-F797-439E-AD1E-5F4E0916F658}"/>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55694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454E-37DB-4533-A6CF-948FF3D658A4}"/>
              </a:ext>
            </a:extLst>
          </p:cNvPr>
          <p:cNvSpPr>
            <a:spLocks noGrp="1"/>
          </p:cNvSpPr>
          <p:nvPr>
            <p:ph type="title"/>
          </p:nvPr>
        </p:nvSpPr>
        <p:spPr/>
        <p:txBody>
          <a:bodyPr>
            <a:normAutofit/>
          </a:bodyPr>
          <a:lstStyle/>
          <a:p>
            <a:r>
              <a:rPr lang="en-US" sz="2200" b="1" dirty="0">
                <a:latin typeface="Georgia" panose="02040502050405020303" pitchFamily="18" charset="0"/>
              </a:rPr>
              <a:t>The Immense Costs of Not Choosing Fault </a:t>
            </a:r>
            <a:br>
              <a:rPr lang="en-US" sz="2200" b="1" dirty="0">
                <a:latin typeface="Georgia" panose="02040502050405020303" pitchFamily="18" charset="0"/>
              </a:rPr>
            </a:br>
            <a:r>
              <a:rPr lang="en-US" sz="2200" b="1" dirty="0">
                <a:latin typeface="Georgia" panose="02040502050405020303" pitchFamily="18" charset="0"/>
              </a:rPr>
              <a:t>Tolerance (2)</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6DA5D712-7F85-4F13-AC57-CCC42B65CE26}"/>
              </a:ext>
            </a:extLst>
          </p:cNvPr>
          <p:cNvSpPr txBox="1"/>
          <p:nvPr/>
        </p:nvSpPr>
        <p:spPr>
          <a:xfrm>
            <a:off x="291306" y="1268016"/>
            <a:ext cx="8179833" cy="3778983"/>
          </a:xfrm>
          <a:prstGeom prst="rect">
            <a:avLst/>
          </a:prstGeom>
          <a:noFill/>
        </p:spPr>
        <p:txBody>
          <a:bodyPr wrap="square">
            <a:spAutoFit/>
          </a:bodyPr>
          <a:lstStyle/>
          <a:p>
            <a:pPr algn="just" defTabSz="886966">
              <a:lnSpc>
                <a:spcPct val="81000"/>
              </a:lnSpc>
              <a:spcBef>
                <a:spcPts val="900"/>
              </a:spcBef>
              <a:defRPr sz="2300"/>
            </a:pPr>
            <a:r>
              <a:rPr lang="en-US" sz="1800" dirty="0">
                <a:latin typeface="Georgia" panose="02040502050405020303" pitchFamily="18" charset="0"/>
              </a:rPr>
              <a:t>The FAA issued </a:t>
            </a:r>
            <a:r>
              <a:rPr lang="en-US" sz="1800" i="1" dirty="0">
                <a:latin typeface="Georgia" panose="02040502050405020303" pitchFamily="18" charset="0"/>
              </a:rPr>
              <a:t>Airworthiness Directive AD 2020-24-02</a:t>
            </a:r>
            <a:r>
              <a:rPr lang="en-US" sz="1800" dirty="0">
                <a:latin typeface="Georgia" panose="02040502050405020303" pitchFamily="18" charset="0"/>
              </a:rPr>
              <a:t>, effective November 20, 2020 which listed the requirements that every 737 MAX airplane had to satisfy to be re-certified for passenger transport. They included the new MCAS and DD.</a:t>
            </a:r>
          </a:p>
          <a:p>
            <a:pPr algn="just" defTabSz="886966">
              <a:lnSpc>
                <a:spcPct val="81000"/>
              </a:lnSpc>
              <a:spcBef>
                <a:spcPts val="900"/>
              </a:spcBef>
              <a:defRPr sz="2300"/>
            </a:pPr>
            <a:r>
              <a:rPr lang="en-US" sz="1800" dirty="0">
                <a:latin typeface="Georgia" panose="02040502050405020303" pitchFamily="18" charset="0"/>
              </a:rPr>
              <a:t>The grounding order for the 737 MAX fleet  lasted from March 13, 2019 to November 20, 2020    (a total of </a:t>
            </a:r>
            <a:r>
              <a:rPr lang="en-US" sz="1800" b="1" i="1" dirty="0">
                <a:latin typeface="Georgia" panose="02040502050405020303" pitchFamily="18" charset="0"/>
              </a:rPr>
              <a:t>20 months</a:t>
            </a:r>
            <a:r>
              <a:rPr lang="en-US" sz="1800" dirty="0">
                <a:latin typeface="Georgia" panose="02040502050405020303" pitchFamily="18" charset="0"/>
              </a:rPr>
              <a:t>). To be added is the time after November 20 needed to satisfy FAA requirements stated in </a:t>
            </a:r>
            <a:r>
              <a:rPr lang="en-US" sz="1800" i="1" dirty="0">
                <a:latin typeface="Georgia" panose="02040502050405020303" pitchFamily="18" charset="0"/>
              </a:rPr>
              <a:t>AD 2020-24-02  </a:t>
            </a:r>
            <a:r>
              <a:rPr lang="en-US" sz="1800" dirty="0">
                <a:latin typeface="Georgia" panose="02040502050405020303" pitchFamily="18" charset="0"/>
              </a:rPr>
              <a:t>before an airplane is recertified.</a:t>
            </a:r>
          </a:p>
          <a:p>
            <a:pPr algn="just" defTabSz="886966">
              <a:lnSpc>
                <a:spcPct val="81000"/>
              </a:lnSpc>
              <a:spcBef>
                <a:spcPts val="900"/>
              </a:spcBef>
              <a:defRPr sz="2300"/>
            </a:pPr>
            <a:r>
              <a:rPr lang="en-US" sz="1800" dirty="0">
                <a:latin typeface="Georgia" panose="02040502050405020303" pitchFamily="18" charset="0"/>
              </a:rPr>
              <a:t>On January 7, 2021 </a:t>
            </a:r>
            <a:r>
              <a:rPr lang="en-US" sz="1800" i="1" dirty="0">
                <a:latin typeface="Georgia" panose="02040502050405020303" pitchFamily="18" charset="0"/>
              </a:rPr>
              <a:t>The</a:t>
            </a:r>
            <a:r>
              <a:rPr lang="en-US" sz="1800" dirty="0">
                <a:latin typeface="Georgia" panose="02040502050405020303" pitchFamily="18" charset="0"/>
              </a:rPr>
              <a:t> </a:t>
            </a:r>
            <a:r>
              <a:rPr lang="en-US" sz="1800" i="1" dirty="0">
                <a:latin typeface="Georgia" panose="02040502050405020303" pitchFamily="18" charset="0"/>
              </a:rPr>
              <a:t>New York Times </a:t>
            </a:r>
            <a:r>
              <a:rPr lang="en-US" sz="1800" dirty="0">
                <a:latin typeface="Georgia" panose="02040502050405020303" pitchFamily="18" charset="0"/>
              </a:rPr>
              <a:t>wrote:</a:t>
            </a:r>
          </a:p>
          <a:p>
            <a:pPr defTabSz="886966">
              <a:lnSpc>
                <a:spcPct val="81000"/>
              </a:lnSpc>
              <a:spcBef>
                <a:spcPts val="900"/>
              </a:spcBef>
              <a:buSzTx/>
              <a:defRPr sz="2300"/>
            </a:pPr>
            <a:r>
              <a:rPr lang="en-US" sz="1800" i="1" dirty="0">
                <a:latin typeface="Georgia" panose="02040502050405020303" pitchFamily="18" charset="0"/>
              </a:rPr>
              <a:t>“Last January, Boeing said it expected the plane’s grounding to cost the company </a:t>
            </a:r>
            <a:r>
              <a:rPr lang="en-US" sz="1800" i="1" u="sng" dirty="0">
                <a:uFill>
                  <a:solidFill>
                    <a:srgbClr val="0000FF"/>
                  </a:solidFill>
                </a:uFill>
                <a:latin typeface="Georgia" panose="02040502050405020303" pitchFamily="18" charset="0"/>
                <a:hlinkClick r:id="rId2">
                  <a:extLst>
                    <a:ext uri="{A12FA001-AC4F-418D-AE19-62706E023703}">
                      <ahyp:hlinkClr xmlns:ahyp="http://schemas.microsoft.com/office/drawing/2018/hyperlinkcolor" val="tx"/>
                    </a:ext>
                  </a:extLst>
                </a:hlinkClick>
              </a:rPr>
              <a:t>more than $ 18 billion</a:t>
            </a:r>
            <a:r>
              <a:rPr lang="en-US" sz="1800" i="1" dirty="0">
                <a:latin typeface="Georgia" panose="02040502050405020303" pitchFamily="18" charset="0"/>
              </a:rPr>
              <a:t>. But that was before the coronavirus pandemic brought travel to a standstill, throwing the airline industry into disarray. In 2020, Boeing lost more than 1,000 aircraft orders, mostly for the Max, though more than 4,000 remain.”     </a:t>
            </a:r>
            <a:r>
              <a:rPr lang="en-US" sz="1600" i="1" dirty="0">
                <a:latin typeface="Georgia" panose="02040502050405020303" pitchFamily="18" charset="0"/>
              </a:rPr>
              <a:t>(</a:t>
            </a:r>
            <a:r>
              <a:rPr lang="en-US" sz="1600" dirty="0">
                <a:latin typeface="Georgia" panose="02040502050405020303" pitchFamily="18" charset="0"/>
              </a:rPr>
              <a:t>Authors: Niraj </a:t>
            </a:r>
            <a:r>
              <a:rPr lang="en-US" sz="1600" dirty="0" err="1">
                <a:latin typeface="Georgia" panose="02040502050405020303" pitchFamily="18" charset="0"/>
              </a:rPr>
              <a:t>Chokshi</a:t>
            </a:r>
            <a:r>
              <a:rPr lang="en-US" sz="1600" dirty="0">
                <a:latin typeface="Georgia" panose="02040502050405020303" pitchFamily="18" charset="0"/>
              </a:rPr>
              <a:t> and Michael S. Schmidt)</a:t>
            </a:r>
          </a:p>
        </p:txBody>
      </p:sp>
      <p:sp>
        <p:nvSpPr>
          <p:cNvPr id="4" name="Slide Number Placeholder 3">
            <a:extLst>
              <a:ext uri="{FF2B5EF4-FFF2-40B4-BE49-F238E27FC236}">
                <a16:creationId xmlns:a16="http://schemas.microsoft.com/office/drawing/2014/main" id="{648EC8F1-415A-4E48-989F-7198B8E1118C}"/>
              </a:ext>
            </a:extLst>
          </p:cNvPr>
          <p:cNvSpPr>
            <a:spLocks noGrp="1"/>
          </p:cNvSpPr>
          <p:nvPr>
            <p:ph type="sldNum" sz="quarter" idx="12"/>
          </p:nvPr>
        </p:nvSpPr>
        <p:spPr/>
        <p:txBody>
          <a:bodyPr/>
          <a:lstStyle/>
          <a:p>
            <a:fld id="{F5D06E52-7630-F84B-AB23-AD4D7DE68425}" type="slidenum">
              <a:rPr lang="en-US" smtClean="0"/>
              <a:pPr/>
              <a:t>21</a:t>
            </a:fld>
            <a:endParaRPr lang="en-US"/>
          </a:p>
        </p:txBody>
      </p:sp>
      <p:sp>
        <p:nvSpPr>
          <p:cNvPr id="6" name="Footer Placeholder 5">
            <a:extLst>
              <a:ext uri="{FF2B5EF4-FFF2-40B4-BE49-F238E27FC236}">
                <a16:creationId xmlns:a16="http://schemas.microsoft.com/office/drawing/2014/main" id="{60F05ABC-E627-E34A-8DAB-AA72225638C8}"/>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7DAD6C9C-D4D9-470F-B799-E5BFFC6F1F3D}"/>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05932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9C0B-7801-4EFA-A79C-1FF3CE3C0C15}"/>
              </a:ext>
            </a:extLst>
          </p:cNvPr>
          <p:cNvSpPr>
            <a:spLocks noGrp="1"/>
          </p:cNvSpPr>
          <p:nvPr>
            <p:ph type="title"/>
          </p:nvPr>
        </p:nvSpPr>
        <p:spPr>
          <a:xfrm>
            <a:off x="109700" y="215049"/>
            <a:ext cx="8444104" cy="994172"/>
          </a:xfrm>
        </p:spPr>
        <p:txBody>
          <a:bodyPr>
            <a:noAutofit/>
          </a:bodyPr>
          <a:lstStyle/>
          <a:p>
            <a:r>
              <a:rPr lang="en-US" sz="2200" b="1" dirty="0">
                <a:latin typeface="Georgia" panose="02040502050405020303" pitchFamily="18" charset="0"/>
              </a:rPr>
              <a:t>Three Strikes and Boeing Is Out...of </a:t>
            </a:r>
            <a:br>
              <a:rPr lang="en-US" sz="2200" b="1" dirty="0">
                <a:latin typeface="Georgia" panose="02040502050405020303" pitchFamily="18" charset="0"/>
              </a:rPr>
            </a:br>
            <a:r>
              <a:rPr lang="en-US" sz="2200" b="1" dirty="0">
                <a:latin typeface="Georgia" panose="02040502050405020303" pitchFamily="18" charset="0"/>
              </a:rPr>
              <a:t>$ 18 Billion + and 346 Persons Are Out…</a:t>
            </a:r>
            <a:br>
              <a:rPr lang="en-US" sz="2200" b="1" dirty="0">
                <a:latin typeface="Georgia" panose="02040502050405020303" pitchFamily="18" charset="0"/>
              </a:rPr>
            </a:br>
            <a:r>
              <a:rPr lang="en-US" sz="2200" b="1" dirty="0">
                <a:latin typeface="Georgia" panose="02040502050405020303" pitchFamily="18" charset="0"/>
              </a:rPr>
              <a:t>of Their Lives</a:t>
            </a:r>
            <a:br>
              <a:rPr lang="en-US" sz="2200" dirty="0">
                <a:latin typeface="Georgia" panose="02040502050405020303" pitchFamily="18" charset="0"/>
              </a:rPr>
            </a:b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C415D6D2-E0D6-46AC-AC09-F91B9D2C137F}"/>
              </a:ext>
            </a:extLst>
          </p:cNvPr>
          <p:cNvSpPr txBox="1"/>
          <p:nvPr/>
        </p:nvSpPr>
        <p:spPr>
          <a:xfrm>
            <a:off x="109700" y="1044176"/>
            <a:ext cx="8334404" cy="4160434"/>
          </a:xfrm>
          <a:prstGeom prst="rect">
            <a:avLst/>
          </a:prstGeom>
          <a:noFill/>
        </p:spPr>
        <p:txBody>
          <a:bodyPr wrap="square">
            <a:spAutoFit/>
          </a:bodyPr>
          <a:lstStyle/>
          <a:p>
            <a:pPr marL="0" lvl="0" indent="0" algn="just" defTabSz="850391">
              <a:lnSpc>
                <a:spcPct val="72000"/>
              </a:lnSpc>
              <a:spcBef>
                <a:spcPts val="900"/>
              </a:spcBef>
              <a:buSzTx/>
              <a:buNone/>
              <a:defRPr sz="2000"/>
            </a:pPr>
            <a:r>
              <a:rPr lang="en-GB" sz="1600" b="1" i="1" dirty="0">
                <a:latin typeface="Georgia" panose="02040502050405020303" pitchFamily="18" charset="0"/>
              </a:rPr>
              <a:t>There were three opportunities for FAA and Boeing </a:t>
            </a:r>
            <a:r>
              <a:rPr lang="en-GB" sz="1600" dirty="0">
                <a:latin typeface="Georgia" panose="02040502050405020303" pitchFamily="18" charset="0"/>
              </a:rPr>
              <a:t>to decide to implement the Quad Redundancy (QR) or Majority Decision (MD) method of fault tolerance for the </a:t>
            </a:r>
            <a:r>
              <a:rPr lang="en-GB" sz="1600" dirty="0" err="1">
                <a:latin typeface="Georgia" panose="02040502050405020303" pitchFamily="18" charset="0"/>
              </a:rPr>
              <a:t>AoA</a:t>
            </a:r>
            <a:r>
              <a:rPr lang="en-GB" sz="1600" dirty="0">
                <a:latin typeface="Georgia" panose="02040502050405020303" pitchFamily="18" charset="0"/>
              </a:rPr>
              <a:t> sensors in the Boeing 737 MAX airplane:</a:t>
            </a:r>
          </a:p>
          <a:p>
            <a:pPr marL="425194" lvl="0" indent="-425194" algn="just" defTabSz="850391">
              <a:lnSpc>
                <a:spcPct val="72000"/>
              </a:lnSpc>
              <a:spcBef>
                <a:spcPts val="900"/>
              </a:spcBef>
              <a:buFontTx/>
              <a:buAutoNum type="arabicParenBoth"/>
              <a:defRPr sz="2000"/>
            </a:pPr>
            <a:r>
              <a:rPr lang="en-GB" sz="1600" b="1" i="1" dirty="0">
                <a:latin typeface="Georgia" panose="02040502050405020303" pitchFamily="18" charset="0"/>
              </a:rPr>
              <a:t>During the original certification of the 737 MAX airplane;</a:t>
            </a:r>
          </a:p>
          <a:p>
            <a:pPr marL="425194" lvl="0" indent="-425194" algn="just" defTabSz="850391">
              <a:lnSpc>
                <a:spcPct val="72000"/>
              </a:lnSpc>
              <a:spcBef>
                <a:spcPts val="900"/>
              </a:spcBef>
              <a:buFontTx/>
              <a:buAutoNum type="arabicParenBoth"/>
              <a:defRPr sz="2000"/>
            </a:pPr>
            <a:r>
              <a:rPr lang="en-GB" sz="1600" b="1" i="1" dirty="0">
                <a:latin typeface="Georgia" panose="02040502050405020303" pitchFamily="18" charset="0"/>
              </a:rPr>
              <a:t>After the crash of Lion Air Flight 610;</a:t>
            </a:r>
          </a:p>
          <a:p>
            <a:pPr marL="425194" lvl="0" indent="-425194" algn="just" defTabSz="850391">
              <a:lnSpc>
                <a:spcPct val="72000"/>
              </a:lnSpc>
              <a:spcBef>
                <a:spcPts val="900"/>
              </a:spcBef>
              <a:buFontTx/>
              <a:buAutoNum type="arabicParenBoth"/>
              <a:defRPr sz="2000"/>
            </a:pPr>
            <a:r>
              <a:rPr lang="en-GB" sz="1600" b="1" i="1" dirty="0">
                <a:latin typeface="Georgia" panose="02040502050405020303" pitchFamily="18" charset="0"/>
              </a:rPr>
              <a:t> After the crash of Ethiopian Airlines Flight 302.</a:t>
            </a:r>
          </a:p>
          <a:p>
            <a:pPr marL="0" lvl="0" indent="0" algn="just" defTabSz="850391">
              <a:lnSpc>
                <a:spcPct val="72000"/>
              </a:lnSpc>
              <a:spcBef>
                <a:spcPts val="900"/>
              </a:spcBef>
              <a:buSzTx/>
              <a:buNone/>
              <a:defRPr sz="2000"/>
            </a:pPr>
            <a:r>
              <a:rPr lang="en-GB" sz="1600" b="1" dirty="0">
                <a:latin typeface="Georgia" panose="02040502050405020303" pitchFamily="18" charset="0"/>
              </a:rPr>
              <a:t>It is a sad story: </a:t>
            </a:r>
            <a:r>
              <a:rPr lang="en-GB" sz="1600" b="1" i="1" dirty="0">
                <a:latin typeface="Georgia" panose="02040502050405020303" pitchFamily="18" charset="0"/>
              </a:rPr>
              <a:t>they missed all three due to reasons that only the FAA and Boeing can shed light on. Would they please reveal the reasons ? </a:t>
            </a:r>
            <a:r>
              <a:rPr lang="en-GB" sz="1600" dirty="0">
                <a:latin typeface="Georgia" panose="02040502050405020303" pitchFamily="18" charset="0"/>
              </a:rPr>
              <a:t>I regret that Boeing did not respond to multiple invitations to comment on this presentation at DSN 2021.</a:t>
            </a:r>
            <a:endParaRPr lang="en-GB" sz="1600" b="1" i="1" dirty="0">
              <a:latin typeface="Georgia" panose="02040502050405020303" pitchFamily="18" charset="0"/>
            </a:endParaRPr>
          </a:p>
          <a:p>
            <a:pPr marL="0" lvl="0" indent="0" algn="just" defTabSz="850391">
              <a:lnSpc>
                <a:spcPct val="72000"/>
              </a:lnSpc>
              <a:spcBef>
                <a:spcPts val="900"/>
              </a:spcBef>
              <a:buSzTx/>
              <a:buNone/>
              <a:defRPr sz="2000"/>
            </a:pPr>
            <a:r>
              <a:rPr lang="en-GB" sz="1600" dirty="0">
                <a:latin typeface="Georgia" panose="02040502050405020303" pitchFamily="18" charset="0"/>
              </a:rPr>
              <a:t>The</a:t>
            </a:r>
            <a:r>
              <a:rPr lang="en-GB" sz="1600" b="1" i="1" dirty="0">
                <a:latin typeface="Georgia" panose="02040502050405020303" pitchFamily="18" charset="0"/>
              </a:rPr>
              <a:t> cost of QR per airplane is evident: install two more </a:t>
            </a:r>
            <a:r>
              <a:rPr lang="en-GB" sz="1600" b="1" i="1" dirty="0" err="1">
                <a:latin typeface="Georgia" panose="02040502050405020303" pitchFamily="18" charset="0"/>
              </a:rPr>
              <a:t>AoA</a:t>
            </a:r>
            <a:r>
              <a:rPr lang="en-GB" sz="1600" b="1" i="1" dirty="0">
                <a:latin typeface="Georgia" panose="02040502050405020303" pitchFamily="18" charset="0"/>
              </a:rPr>
              <a:t> sensors</a:t>
            </a:r>
            <a:r>
              <a:rPr lang="en-GB" sz="1600" dirty="0">
                <a:latin typeface="Georgia" panose="02040502050405020303" pitchFamily="18" charset="0"/>
              </a:rPr>
              <a:t>, and do six Disagreement  comparisons instead of one in the Disagree Detector (DD) program (same for all airplanes) in the two Flight Control Computers FCC.</a:t>
            </a:r>
          </a:p>
          <a:p>
            <a:pPr marL="0" lvl="0" indent="0" algn="just" defTabSz="850391">
              <a:lnSpc>
                <a:spcPct val="72000"/>
              </a:lnSpc>
              <a:spcBef>
                <a:spcPts val="900"/>
              </a:spcBef>
              <a:buSzTx/>
              <a:buNone/>
              <a:defRPr sz="2000"/>
            </a:pPr>
            <a:r>
              <a:rPr lang="en-GB" sz="1600" dirty="0">
                <a:latin typeface="Georgia" panose="02040502050405020303" pitchFamily="18" charset="0"/>
              </a:rPr>
              <a:t>The </a:t>
            </a:r>
            <a:r>
              <a:rPr lang="en-GB" sz="1600" b="1" i="1" dirty="0">
                <a:latin typeface="Georgia" panose="02040502050405020303" pitchFamily="18" charset="0"/>
              </a:rPr>
              <a:t>total cost of Boeing’s “MCAS redesign” </a:t>
            </a:r>
            <a:r>
              <a:rPr lang="en-GB" sz="1600" dirty="0">
                <a:latin typeface="Georgia" panose="02040502050405020303" pitchFamily="18" charset="0"/>
              </a:rPr>
              <a:t>approach: </a:t>
            </a:r>
            <a:r>
              <a:rPr lang="en-GB" sz="1600" b="1" i="1" dirty="0">
                <a:latin typeface="Georgia" panose="02040502050405020303" pitchFamily="18" charset="0"/>
              </a:rPr>
              <a:t>$ 18 billion, or more?</a:t>
            </a:r>
            <a:endParaRPr lang="en-GB" sz="1600" dirty="0">
              <a:latin typeface="Georgia" panose="02040502050405020303" pitchFamily="18" charset="0"/>
            </a:endParaRPr>
          </a:p>
          <a:p>
            <a:pPr marL="0" lvl="0" indent="0" algn="just" defTabSz="850391">
              <a:lnSpc>
                <a:spcPct val="72000"/>
              </a:lnSpc>
              <a:spcBef>
                <a:spcPts val="900"/>
              </a:spcBef>
              <a:buSzTx/>
              <a:buNone/>
              <a:defRPr sz="2000" b="1" i="1"/>
            </a:pPr>
            <a:r>
              <a:rPr lang="en-GB" sz="1600" b="1" i="1" dirty="0">
                <a:latin typeface="Georgia" panose="02040502050405020303" pitchFamily="18" charset="0"/>
              </a:rPr>
              <a:t>Please note: </a:t>
            </a:r>
            <a:r>
              <a:rPr lang="en-GB" sz="1600" dirty="0">
                <a:latin typeface="Georgia" panose="02040502050405020303" pitchFamily="18" charset="0"/>
              </a:rPr>
              <a:t>the original MCAS software </a:t>
            </a:r>
            <a:r>
              <a:rPr lang="en-GB" sz="1600" b="1" i="1" dirty="0">
                <a:latin typeface="Georgia" panose="02040502050405020303" pitchFamily="18" charset="0"/>
              </a:rPr>
              <a:t>did not need to be changed </a:t>
            </a:r>
            <a:r>
              <a:rPr lang="en-GB" sz="1600" dirty="0">
                <a:latin typeface="Georgia" panose="02040502050405020303" pitchFamily="18" charset="0"/>
              </a:rPr>
              <a:t>if the QR or MD method </a:t>
            </a:r>
            <a:r>
              <a:rPr lang="en-GB" sz="1600" b="1" i="1" dirty="0">
                <a:latin typeface="Georgia" panose="02040502050405020303" pitchFamily="18" charset="0"/>
              </a:rPr>
              <a:t>was chosen</a:t>
            </a:r>
            <a:r>
              <a:rPr lang="en-GB" sz="1600" dirty="0">
                <a:latin typeface="Georgia" panose="02040502050405020303" pitchFamily="18" charset="0"/>
              </a:rPr>
              <a:t>, because only </a:t>
            </a:r>
            <a:r>
              <a:rPr lang="en-GB" sz="1600" i="1" dirty="0">
                <a:latin typeface="Georgia" panose="02040502050405020303" pitchFamily="18" charset="0"/>
              </a:rPr>
              <a:t>True Alarms </a:t>
            </a:r>
            <a:r>
              <a:rPr lang="en-GB" sz="1600" dirty="0">
                <a:latin typeface="Georgia" panose="02040502050405020303" pitchFamily="18" charset="0"/>
              </a:rPr>
              <a:t>would be received by MCAS, while False Alarms would be intercepted by fault tolerance. </a:t>
            </a:r>
            <a:endParaRPr lang="en-GB" sz="1600" b="1" i="1" dirty="0">
              <a:latin typeface="Georgia" panose="02040502050405020303" pitchFamily="18" charset="0"/>
            </a:endParaRPr>
          </a:p>
          <a:p>
            <a:endParaRPr lang="en-US" sz="16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FB2109E9-7071-0C4D-A42C-DD7C76D9C688}"/>
              </a:ext>
            </a:extLst>
          </p:cNvPr>
          <p:cNvSpPr>
            <a:spLocks noGrp="1"/>
          </p:cNvSpPr>
          <p:nvPr>
            <p:ph type="sldNum" sz="quarter" idx="12"/>
          </p:nvPr>
        </p:nvSpPr>
        <p:spPr/>
        <p:txBody>
          <a:bodyPr/>
          <a:lstStyle/>
          <a:p>
            <a:fld id="{F5D06E52-7630-F84B-AB23-AD4D7DE68425}" type="slidenum">
              <a:rPr lang="en-US" smtClean="0"/>
              <a:pPr/>
              <a:t>22</a:t>
            </a:fld>
            <a:endParaRPr lang="en-US"/>
          </a:p>
        </p:txBody>
      </p:sp>
      <p:sp>
        <p:nvSpPr>
          <p:cNvPr id="6" name="Footer Placeholder 5">
            <a:extLst>
              <a:ext uri="{FF2B5EF4-FFF2-40B4-BE49-F238E27FC236}">
                <a16:creationId xmlns:a16="http://schemas.microsoft.com/office/drawing/2014/main" id="{08241D21-1A0A-744A-BB3E-D4981E972B6A}"/>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452CE74F-F090-4405-AB76-3667A8DC4CFB}"/>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23955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4E36-29AB-42B8-95BE-D8269A0A0C26}"/>
              </a:ext>
            </a:extLst>
          </p:cNvPr>
          <p:cNvSpPr>
            <a:spLocks noGrp="1"/>
          </p:cNvSpPr>
          <p:nvPr>
            <p:ph type="title"/>
          </p:nvPr>
        </p:nvSpPr>
        <p:spPr/>
        <p:txBody>
          <a:bodyPr>
            <a:normAutofit/>
          </a:bodyPr>
          <a:lstStyle/>
          <a:p>
            <a:r>
              <a:rPr lang="en-US" sz="3000" dirty="0">
                <a:latin typeface="Georgia" panose="02040502050405020303" pitchFamily="18" charset="0"/>
              </a:rPr>
              <a:t> </a:t>
            </a:r>
            <a:r>
              <a:rPr lang="en-US" sz="3000" b="1" dirty="0">
                <a:latin typeface="Georgia" panose="02040502050405020303" pitchFamily="18" charset="0"/>
              </a:rPr>
              <a:t>PART  TWO</a:t>
            </a:r>
            <a:br>
              <a:rPr lang="en-US" sz="3000" dirty="0">
                <a:latin typeface="Georgia" panose="02040502050405020303" pitchFamily="18" charset="0"/>
              </a:rPr>
            </a:br>
            <a:endParaRPr lang="lt-LT" sz="3000" dirty="0">
              <a:latin typeface="Georgia" panose="02040502050405020303" pitchFamily="18" charset="0"/>
            </a:endParaRPr>
          </a:p>
        </p:txBody>
      </p:sp>
      <p:sp>
        <p:nvSpPr>
          <p:cNvPr id="5" name="TextBox 4">
            <a:extLst>
              <a:ext uri="{FF2B5EF4-FFF2-40B4-BE49-F238E27FC236}">
                <a16:creationId xmlns:a16="http://schemas.microsoft.com/office/drawing/2014/main" id="{18716EE5-6F18-4B9C-9311-88EA75051304}"/>
              </a:ext>
            </a:extLst>
          </p:cNvPr>
          <p:cNvSpPr txBox="1"/>
          <p:nvPr/>
        </p:nvSpPr>
        <p:spPr>
          <a:xfrm>
            <a:off x="340242" y="945711"/>
            <a:ext cx="8468241" cy="1785104"/>
          </a:xfrm>
          <a:prstGeom prst="rect">
            <a:avLst/>
          </a:prstGeom>
          <a:noFill/>
        </p:spPr>
        <p:txBody>
          <a:bodyPr wrap="square">
            <a:spAutoFit/>
          </a:bodyPr>
          <a:lstStyle/>
          <a:p>
            <a:pPr marL="0" indent="0" algn="ctr">
              <a:buSzTx/>
              <a:buNone/>
            </a:pPr>
            <a:endParaRPr lang="en-US" sz="2200" dirty="0">
              <a:latin typeface="Georgia" panose="02040502050405020303" pitchFamily="18" charset="0"/>
            </a:endParaRPr>
          </a:p>
          <a:p>
            <a:pPr marL="0" indent="0" algn="ctr">
              <a:buSzTx/>
              <a:buNone/>
              <a:defRPr sz="4800"/>
            </a:pPr>
            <a:endParaRPr lang="en-US" dirty="0"/>
          </a:p>
          <a:p>
            <a:pPr marL="0" indent="0" algn="ctr">
              <a:buSzTx/>
              <a:buNone/>
              <a:defRPr sz="4800" b="1" i="1"/>
            </a:pPr>
            <a:r>
              <a:rPr lang="en-US" sz="4000" dirty="0"/>
              <a:t>The  FAA “Final Rule” Has Two Flaws</a:t>
            </a:r>
          </a:p>
        </p:txBody>
      </p:sp>
      <p:sp>
        <p:nvSpPr>
          <p:cNvPr id="4" name="Slide Number Placeholder 3">
            <a:extLst>
              <a:ext uri="{FF2B5EF4-FFF2-40B4-BE49-F238E27FC236}">
                <a16:creationId xmlns:a16="http://schemas.microsoft.com/office/drawing/2014/main" id="{D38F66EA-70B5-3E47-BED5-0249A16C36B5}"/>
              </a:ext>
            </a:extLst>
          </p:cNvPr>
          <p:cNvSpPr>
            <a:spLocks noGrp="1"/>
          </p:cNvSpPr>
          <p:nvPr>
            <p:ph type="sldNum" sz="quarter" idx="12"/>
          </p:nvPr>
        </p:nvSpPr>
        <p:spPr/>
        <p:txBody>
          <a:bodyPr/>
          <a:lstStyle/>
          <a:p>
            <a:fld id="{F5D06E52-7630-F84B-AB23-AD4D7DE68425}" type="slidenum">
              <a:rPr lang="en-US" smtClean="0"/>
              <a:pPr/>
              <a:t>23</a:t>
            </a:fld>
            <a:endParaRPr lang="en-US"/>
          </a:p>
        </p:txBody>
      </p:sp>
      <p:sp>
        <p:nvSpPr>
          <p:cNvPr id="6" name="Footer Placeholder 5">
            <a:extLst>
              <a:ext uri="{FF2B5EF4-FFF2-40B4-BE49-F238E27FC236}">
                <a16:creationId xmlns:a16="http://schemas.microsoft.com/office/drawing/2014/main" id="{425C984E-AD3D-EF44-8992-E94848627DEE}"/>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1507478F-2E3E-4498-8967-61D4AB52FE5F}"/>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25061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59BA-3170-4D65-9A25-64302C12837A}"/>
              </a:ext>
            </a:extLst>
          </p:cNvPr>
          <p:cNvSpPr>
            <a:spLocks noGrp="1"/>
          </p:cNvSpPr>
          <p:nvPr>
            <p:ph type="title"/>
          </p:nvPr>
        </p:nvSpPr>
        <p:spPr>
          <a:xfrm>
            <a:off x="520456" y="273844"/>
            <a:ext cx="7886700" cy="994172"/>
          </a:xfrm>
        </p:spPr>
        <p:txBody>
          <a:bodyPr>
            <a:normAutofit/>
          </a:bodyPr>
          <a:lstStyle/>
          <a:p>
            <a:r>
              <a:rPr lang="en-US" sz="2200" b="1" dirty="0">
                <a:latin typeface="Georgia" panose="02040502050405020303" pitchFamily="18" charset="0"/>
              </a:rPr>
              <a:t>FAA Ends the Investigation, Issues                           </a:t>
            </a:r>
            <a:r>
              <a:rPr lang="en-US" sz="2200" b="1" i="1" dirty="0">
                <a:latin typeface="Georgia" panose="02040502050405020303" pitchFamily="18" charset="0"/>
              </a:rPr>
              <a:t>“Final Rule”</a:t>
            </a:r>
            <a:r>
              <a:rPr lang="en-US" sz="2200" b="1" dirty="0">
                <a:latin typeface="Georgia" panose="02040502050405020303" pitchFamily="18" charset="0"/>
              </a:rPr>
              <a:t> Document</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0BD4D687-67B0-471C-BAB6-17C8FAB50468}"/>
              </a:ext>
            </a:extLst>
          </p:cNvPr>
          <p:cNvSpPr txBox="1"/>
          <p:nvPr/>
        </p:nvSpPr>
        <p:spPr>
          <a:xfrm>
            <a:off x="520456" y="1369001"/>
            <a:ext cx="8103088" cy="3293209"/>
          </a:xfrm>
          <a:prstGeom prst="rect">
            <a:avLst/>
          </a:prstGeom>
          <a:noFill/>
        </p:spPr>
        <p:txBody>
          <a:bodyPr wrap="square">
            <a:spAutoFit/>
          </a:bodyPr>
          <a:lstStyle/>
          <a:p>
            <a:pPr marL="0" indent="0" algn="just">
              <a:buSzTx/>
              <a:buNone/>
              <a:defRPr sz="2400"/>
            </a:pPr>
            <a:r>
              <a:rPr lang="en-US" sz="1600" dirty="0">
                <a:latin typeface="Georgia" panose="02040502050405020303" pitchFamily="18" charset="0"/>
              </a:rPr>
              <a:t>FAA concluded its investigation of the causes of two fatal crashes of Boeing 737 MAX airplanes and of the means to remove those causes by the following actions:</a:t>
            </a:r>
          </a:p>
          <a:p>
            <a:pPr marL="0" indent="0" algn="just">
              <a:buSzTx/>
              <a:buNone/>
              <a:defRPr sz="2400"/>
            </a:pPr>
            <a:endParaRPr lang="en-US" sz="1600" dirty="0">
              <a:latin typeface="Georgia" panose="02040502050405020303" pitchFamily="18" charset="0"/>
            </a:endParaRPr>
          </a:p>
          <a:p>
            <a:pPr algn="just">
              <a:defRPr sz="2400" b="1"/>
            </a:pPr>
            <a:r>
              <a:rPr lang="en-US" sz="1600" b="1" dirty="0">
                <a:latin typeface="Georgia" panose="02040502050405020303" pitchFamily="18" charset="0"/>
              </a:rPr>
              <a:t>(1) Issuing the </a:t>
            </a:r>
            <a:r>
              <a:rPr lang="en-US" sz="1600" b="1" i="1" dirty="0">
                <a:latin typeface="Georgia" panose="02040502050405020303" pitchFamily="18" charset="0"/>
              </a:rPr>
              <a:t>Notice of Proposed Rulemaking </a:t>
            </a:r>
            <a:r>
              <a:rPr lang="en-US" sz="1600" b="0" i="1" dirty="0">
                <a:latin typeface="Georgia" panose="02040502050405020303" pitchFamily="18" charset="0"/>
              </a:rPr>
              <a:t>FAA-2020-0686-0001 </a:t>
            </a:r>
            <a:r>
              <a:rPr lang="en-US" sz="1600" b="0" dirty="0">
                <a:latin typeface="Georgia" panose="02040502050405020303" pitchFamily="18" charset="0"/>
              </a:rPr>
              <a:t>on August 6, 2020 and requesting </a:t>
            </a:r>
            <a:r>
              <a:rPr lang="en-US" sz="1600" b="0" i="1" dirty="0">
                <a:latin typeface="Georgia" panose="02040502050405020303" pitchFamily="18" charset="0"/>
              </a:rPr>
              <a:t>“comments on this proposed AD” </a:t>
            </a:r>
            <a:r>
              <a:rPr lang="en-US" sz="1600" b="0" dirty="0">
                <a:latin typeface="Georgia" panose="02040502050405020303" pitchFamily="18" charset="0"/>
              </a:rPr>
              <a:t>by September 21, 2020</a:t>
            </a:r>
          </a:p>
          <a:p>
            <a:pPr marL="0" indent="0" algn="just">
              <a:buNone/>
              <a:defRPr sz="2400" b="1"/>
            </a:pPr>
            <a:r>
              <a:rPr lang="en-US" sz="1600" dirty="0">
                <a:latin typeface="Georgia" panose="02040502050405020303" pitchFamily="18" charset="0"/>
              </a:rPr>
              <a:t>(2) </a:t>
            </a:r>
            <a:r>
              <a:rPr lang="en-US" sz="1600" b="1" dirty="0">
                <a:latin typeface="Georgia" panose="02040502050405020303" pitchFamily="18" charset="0"/>
              </a:rPr>
              <a:t>Issuing the </a:t>
            </a:r>
            <a:r>
              <a:rPr lang="en-US" sz="1600" b="1" i="1" dirty="0">
                <a:latin typeface="Georgia" panose="02040502050405020303" pitchFamily="18" charset="0"/>
              </a:rPr>
              <a:t>Final Rule </a:t>
            </a:r>
            <a:r>
              <a:rPr lang="en-US" sz="1600" b="0" i="1" dirty="0">
                <a:latin typeface="Georgia" panose="02040502050405020303" pitchFamily="18" charset="0"/>
              </a:rPr>
              <a:t>AD 2020-24-02 </a:t>
            </a:r>
            <a:r>
              <a:rPr lang="en-US" sz="1600" b="0" dirty="0">
                <a:latin typeface="Georgia" panose="02040502050405020303" pitchFamily="18" charset="0"/>
              </a:rPr>
              <a:t>effective November 20, 2020. This 34 page document states the actions that Boeing must perform in order to get the 737 MAX airplanes re-certified. This </a:t>
            </a:r>
            <a:r>
              <a:rPr lang="en-US" sz="1600" b="0" i="1" dirty="0">
                <a:latin typeface="Georgia" panose="02040502050405020303" pitchFamily="18" charset="0"/>
              </a:rPr>
              <a:t>AD</a:t>
            </a:r>
            <a:r>
              <a:rPr lang="en-US" sz="1600" b="0" dirty="0">
                <a:latin typeface="Georgia" panose="02040502050405020303" pitchFamily="18" charset="0"/>
              </a:rPr>
              <a:t> also summarizes about 240 public comments that were received and responds to each group of comments.</a:t>
            </a:r>
          </a:p>
          <a:p>
            <a:pPr marL="0" indent="0" algn="just">
              <a:buSzTx/>
              <a:buNone/>
              <a:defRPr sz="2400"/>
            </a:pPr>
            <a:r>
              <a:rPr lang="en-US" sz="1600" b="1" i="1" dirty="0">
                <a:latin typeface="Georgia" panose="02040502050405020303" pitchFamily="18" charset="0"/>
              </a:rPr>
              <a:t>The Final Rule document also acknowledges 3 expert groups </a:t>
            </a:r>
            <a:r>
              <a:rPr lang="en-US" sz="1600" dirty="0">
                <a:latin typeface="Georgia" panose="02040502050405020303" pitchFamily="18" charset="0"/>
              </a:rPr>
              <a:t>that contributed to this study. They were: </a:t>
            </a:r>
            <a:r>
              <a:rPr lang="en-US" sz="1600" i="1" dirty="0">
                <a:latin typeface="Georgia" panose="02040502050405020303" pitchFamily="18" charset="0"/>
              </a:rPr>
              <a:t>Joint Operational Evaluation Board (JOEB), Flight </a:t>
            </a:r>
            <a:r>
              <a:rPr lang="en-US" sz="1600" i="1" dirty="0" err="1">
                <a:latin typeface="Georgia" panose="02040502050405020303" pitchFamily="18" charset="0"/>
              </a:rPr>
              <a:t>Standartization</a:t>
            </a:r>
            <a:r>
              <a:rPr lang="en-US" sz="1600" i="1" dirty="0">
                <a:latin typeface="Georgia" panose="02040502050405020303" pitchFamily="18" charset="0"/>
              </a:rPr>
              <a:t> Board (FSB), and Technical Advisory Board (TAB). </a:t>
            </a:r>
          </a:p>
        </p:txBody>
      </p:sp>
      <p:sp>
        <p:nvSpPr>
          <p:cNvPr id="4" name="Slide Number Placeholder 3">
            <a:extLst>
              <a:ext uri="{FF2B5EF4-FFF2-40B4-BE49-F238E27FC236}">
                <a16:creationId xmlns:a16="http://schemas.microsoft.com/office/drawing/2014/main" id="{7F57D6A4-FA69-5842-920E-DC05F4AE4431}"/>
              </a:ext>
            </a:extLst>
          </p:cNvPr>
          <p:cNvSpPr>
            <a:spLocks noGrp="1"/>
          </p:cNvSpPr>
          <p:nvPr>
            <p:ph type="sldNum" sz="quarter" idx="12"/>
          </p:nvPr>
        </p:nvSpPr>
        <p:spPr/>
        <p:txBody>
          <a:bodyPr/>
          <a:lstStyle/>
          <a:p>
            <a:fld id="{F5D06E52-7630-F84B-AB23-AD4D7DE68425}" type="slidenum">
              <a:rPr lang="en-US" smtClean="0"/>
              <a:pPr/>
              <a:t>24</a:t>
            </a:fld>
            <a:endParaRPr lang="en-US"/>
          </a:p>
        </p:txBody>
      </p:sp>
      <p:sp>
        <p:nvSpPr>
          <p:cNvPr id="6" name="Footer Placeholder 5">
            <a:extLst>
              <a:ext uri="{FF2B5EF4-FFF2-40B4-BE49-F238E27FC236}">
                <a16:creationId xmlns:a16="http://schemas.microsoft.com/office/drawing/2014/main" id="{AC9E4FB6-448A-A745-8D57-4CB51B016001}"/>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3218DAAE-FBAA-4DA6-B47C-584A1D328336}"/>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6860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03EA-4D6A-45AF-8F08-64EB14EE9437}"/>
              </a:ext>
            </a:extLst>
          </p:cNvPr>
          <p:cNvSpPr>
            <a:spLocks noGrp="1"/>
          </p:cNvSpPr>
          <p:nvPr>
            <p:ph type="title"/>
          </p:nvPr>
        </p:nvSpPr>
        <p:spPr/>
        <p:txBody>
          <a:bodyPr>
            <a:normAutofit/>
          </a:bodyPr>
          <a:lstStyle/>
          <a:p>
            <a:r>
              <a:rPr lang="en-US" sz="2200" b="1" dirty="0">
                <a:latin typeface="Georgia" panose="02040502050405020303" pitchFamily="18" charset="0"/>
              </a:rPr>
              <a:t>FAA Seeks Advice from an International                         Expert Team</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2F038C67-4317-4A0D-BF7E-E9BE61129822}"/>
              </a:ext>
            </a:extLst>
          </p:cNvPr>
          <p:cNvSpPr txBox="1"/>
          <p:nvPr/>
        </p:nvSpPr>
        <p:spPr>
          <a:xfrm>
            <a:off x="628649" y="1268016"/>
            <a:ext cx="8179834" cy="3314369"/>
          </a:xfrm>
          <a:prstGeom prst="rect">
            <a:avLst/>
          </a:prstGeom>
          <a:noFill/>
        </p:spPr>
        <p:txBody>
          <a:bodyPr wrap="square">
            <a:spAutoFit/>
          </a:bodyPr>
          <a:lstStyle/>
          <a:p>
            <a:pPr marL="0" indent="0" algn="just" defTabSz="905255">
              <a:lnSpc>
                <a:spcPct val="81000"/>
              </a:lnSpc>
              <a:spcBef>
                <a:spcPts val="900"/>
              </a:spcBef>
              <a:buSzTx/>
              <a:buNone/>
              <a:defRPr sz="2100"/>
            </a:pPr>
            <a:r>
              <a:rPr lang="en-US" sz="1600" b="1" dirty="0">
                <a:latin typeface="Georgia" panose="02040502050405020303" pitchFamily="18" charset="0"/>
              </a:rPr>
              <a:t>On June 1, 2019  FAA chartered the “</a:t>
            </a:r>
            <a:r>
              <a:rPr lang="en-US" sz="1600" b="1" i="1" dirty="0">
                <a:latin typeface="Georgia" panose="02040502050405020303" pitchFamily="18" charset="0"/>
              </a:rPr>
              <a:t>Boeing 737 MAX Flight Control System Joint Authorities Technical Review”</a:t>
            </a:r>
            <a:r>
              <a:rPr lang="en-US" sz="1600" b="1" dirty="0">
                <a:latin typeface="Georgia" panose="02040502050405020303" pitchFamily="18" charset="0"/>
              </a:rPr>
              <a:t> (</a:t>
            </a:r>
            <a:r>
              <a:rPr lang="en-US" sz="1600" b="1" i="1" dirty="0">
                <a:latin typeface="Georgia" panose="02040502050405020303" pitchFamily="18" charset="0"/>
              </a:rPr>
              <a:t>JATR</a:t>
            </a:r>
            <a:r>
              <a:rPr lang="en-US" sz="1600" b="1" dirty="0">
                <a:latin typeface="Georgia" panose="02040502050405020303" pitchFamily="18" charset="0"/>
              </a:rPr>
              <a:t>). </a:t>
            </a:r>
            <a:r>
              <a:rPr lang="en-US" sz="1600" dirty="0">
                <a:latin typeface="Georgia" panose="02040502050405020303" pitchFamily="18" charset="0"/>
              </a:rPr>
              <a:t>The review team was led by Christopher A. Hart and consisted of </a:t>
            </a:r>
            <a:r>
              <a:rPr lang="en-US" sz="1600" b="1" i="1" dirty="0">
                <a:latin typeface="Georgia" panose="02040502050405020303" pitchFamily="18" charset="0"/>
              </a:rPr>
              <a:t>experts from FAA and NASA and civil aviation authorities from Australia, Brazil, Canada, China, the European Union, Indonesia, Japan, Singapore, and the United Arab Emirates</a:t>
            </a:r>
            <a:r>
              <a:rPr lang="en-US" sz="1600" dirty="0">
                <a:latin typeface="Georgia" panose="02040502050405020303" pitchFamily="18" charset="0"/>
              </a:rPr>
              <a:t>. Mr. Hart delivered the 70 page </a:t>
            </a:r>
            <a:r>
              <a:rPr lang="en-US" sz="1600" i="1" dirty="0">
                <a:latin typeface="Georgia" panose="02040502050405020303" pitchFamily="18" charset="0"/>
              </a:rPr>
              <a:t>JATR Report </a:t>
            </a:r>
            <a:r>
              <a:rPr lang="en-US" sz="1600" dirty="0">
                <a:latin typeface="Georgia" panose="02040502050405020303" pitchFamily="18" charset="0"/>
              </a:rPr>
              <a:t>to Mr. Ali </a:t>
            </a:r>
            <a:r>
              <a:rPr lang="en-US" sz="1600" dirty="0" err="1">
                <a:latin typeface="Georgia" panose="02040502050405020303" pitchFamily="18" charset="0"/>
              </a:rPr>
              <a:t>Bahrami</a:t>
            </a:r>
            <a:r>
              <a:rPr lang="en-US" sz="1600" dirty="0">
                <a:latin typeface="Georgia" panose="02040502050405020303" pitchFamily="18" charset="0"/>
              </a:rPr>
              <a:t>, FAA Associate Administrator for Aviation Safety  on </a:t>
            </a:r>
            <a:r>
              <a:rPr lang="en-US" sz="1600" b="1" i="1" dirty="0">
                <a:latin typeface="Georgia" panose="02040502050405020303" pitchFamily="18" charset="0"/>
              </a:rPr>
              <a:t>October 11, 2019</a:t>
            </a:r>
            <a:r>
              <a:rPr lang="en-US" sz="1600" dirty="0">
                <a:latin typeface="Georgia" panose="02040502050405020303" pitchFamily="18" charset="0"/>
              </a:rPr>
              <a:t>.</a:t>
            </a:r>
          </a:p>
          <a:p>
            <a:pPr marL="0" indent="0" algn="just" defTabSz="905255">
              <a:lnSpc>
                <a:spcPct val="81000"/>
              </a:lnSpc>
              <a:spcBef>
                <a:spcPts val="900"/>
              </a:spcBef>
              <a:buSzTx/>
              <a:buNone/>
              <a:defRPr sz="2100" i="1"/>
            </a:pPr>
            <a:r>
              <a:rPr lang="en-US" sz="1600" b="1" dirty="0">
                <a:latin typeface="Georgia" panose="02040502050405020303" pitchFamily="18" charset="0"/>
              </a:rPr>
              <a:t>Chapter 6</a:t>
            </a:r>
            <a:r>
              <a:rPr lang="en-US" sz="1600" b="1" i="0" dirty="0">
                <a:latin typeface="Georgia" panose="02040502050405020303" pitchFamily="18" charset="0"/>
              </a:rPr>
              <a:t> of the </a:t>
            </a:r>
            <a:r>
              <a:rPr lang="en-US" sz="1600" b="1" dirty="0">
                <a:latin typeface="Georgia" panose="02040502050405020303" pitchFamily="18" charset="0"/>
              </a:rPr>
              <a:t>JATR Report</a:t>
            </a:r>
            <a:r>
              <a:rPr lang="en-US" sz="1600" dirty="0">
                <a:latin typeface="Georgia" panose="02040502050405020303" pitchFamily="18" charset="0"/>
              </a:rPr>
              <a:t>, </a:t>
            </a:r>
            <a:r>
              <a:rPr lang="en-US" sz="1600" i="0" dirty="0">
                <a:latin typeface="Georgia" panose="02040502050405020303" pitchFamily="18" charset="0"/>
              </a:rPr>
              <a:t>entitled </a:t>
            </a:r>
            <a:r>
              <a:rPr lang="en-US" sz="1600" dirty="0">
                <a:latin typeface="Georgia" panose="02040502050405020303" pitchFamily="18" charset="0"/>
              </a:rPr>
              <a:t>“Holistic, Integrated Aircraft-Level Approach”</a:t>
            </a:r>
            <a:r>
              <a:rPr lang="en-US" sz="1600" i="0" dirty="0">
                <a:latin typeface="Georgia" panose="02040502050405020303" pitchFamily="18" charset="0"/>
              </a:rPr>
              <a:t> contains </a:t>
            </a:r>
            <a:r>
              <a:rPr lang="en-US" sz="1600" b="1" dirty="0">
                <a:latin typeface="Georgia" panose="02040502050405020303" pitchFamily="18" charset="0"/>
              </a:rPr>
              <a:t>Recommendation 6.3 </a:t>
            </a:r>
            <a:r>
              <a:rPr lang="en-US" sz="1600" i="0" dirty="0">
                <a:latin typeface="Georgia" panose="02040502050405020303" pitchFamily="18" charset="0"/>
              </a:rPr>
              <a:t>that is stated below: </a:t>
            </a:r>
            <a:endParaRPr lang="en-US" sz="1600" dirty="0">
              <a:latin typeface="Georgia" panose="02040502050405020303" pitchFamily="18" charset="0"/>
            </a:endParaRPr>
          </a:p>
          <a:p>
            <a:pPr algn="just" defTabSz="905255">
              <a:lnSpc>
                <a:spcPct val="81000"/>
              </a:lnSpc>
              <a:spcBef>
                <a:spcPts val="900"/>
              </a:spcBef>
              <a:defRPr sz="2100" i="1"/>
            </a:pPr>
            <a:r>
              <a:rPr lang="en-US" sz="1600" b="1" dirty="0">
                <a:latin typeface="Georgia" panose="02040502050405020303" pitchFamily="18" charset="0"/>
              </a:rPr>
              <a:t>Recommendation R6.3</a:t>
            </a:r>
            <a:r>
              <a:rPr lang="en-US" sz="1600" dirty="0">
                <a:latin typeface="Georgia" panose="02040502050405020303" pitchFamily="18" charset="0"/>
              </a:rPr>
              <a:t>: The FAA should implement policies and further guidance to reinforce that all system functions that are used in flight critical functions </a:t>
            </a:r>
            <a:r>
              <a:rPr lang="en-US" sz="1600" b="1" dirty="0">
                <a:latin typeface="Georgia" panose="02040502050405020303" pitchFamily="18" charset="0"/>
              </a:rPr>
              <a:t>should implement means for increased fault tolerance</a:t>
            </a:r>
            <a:r>
              <a:rPr lang="en-US" sz="1600" dirty="0">
                <a:latin typeface="Georgia" panose="02040502050405020303" pitchFamily="18" charset="0"/>
              </a:rPr>
              <a:t>, such as signal health monitoring, voting means, and failure annunciation. </a:t>
            </a:r>
            <a:r>
              <a:rPr lang="en-US" sz="1600" b="1" dirty="0">
                <a:latin typeface="Georgia" panose="02040502050405020303" pitchFamily="18" charset="0"/>
              </a:rPr>
              <a:t>Increased system fault tolerance should be sought </a:t>
            </a:r>
            <a:r>
              <a:rPr lang="en-US" sz="1600" dirty="0">
                <a:latin typeface="Georgia" panose="02040502050405020303" pitchFamily="18" charset="0"/>
              </a:rPr>
              <a:t>to the extent practicable to accommodate unforeseen scenarios or unconfirmed assumptions during system operation. </a:t>
            </a:r>
          </a:p>
        </p:txBody>
      </p:sp>
      <p:sp>
        <p:nvSpPr>
          <p:cNvPr id="4" name="Slide Number Placeholder 3">
            <a:extLst>
              <a:ext uri="{FF2B5EF4-FFF2-40B4-BE49-F238E27FC236}">
                <a16:creationId xmlns:a16="http://schemas.microsoft.com/office/drawing/2014/main" id="{71755562-9F00-8042-BCEB-5FDFF23B37C2}"/>
              </a:ext>
            </a:extLst>
          </p:cNvPr>
          <p:cNvSpPr>
            <a:spLocks noGrp="1"/>
          </p:cNvSpPr>
          <p:nvPr>
            <p:ph type="sldNum" sz="quarter" idx="12"/>
          </p:nvPr>
        </p:nvSpPr>
        <p:spPr/>
        <p:txBody>
          <a:bodyPr/>
          <a:lstStyle/>
          <a:p>
            <a:fld id="{F5D06E52-7630-F84B-AB23-AD4D7DE68425}" type="slidenum">
              <a:rPr lang="en-US" smtClean="0"/>
              <a:pPr/>
              <a:t>25</a:t>
            </a:fld>
            <a:endParaRPr lang="en-US"/>
          </a:p>
        </p:txBody>
      </p:sp>
      <p:sp>
        <p:nvSpPr>
          <p:cNvPr id="6" name="Footer Placeholder 5">
            <a:extLst>
              <a:ext uri="{FF2B5EF4-FFF2-40B4-BE49-F238E27FC236}">
                <a16:creationId xmlns:a16="http://schemas.microsoft.com/office/drawing/2014/main" id="{50327214-ACCB-4043-AB63-83AF0C017984}"/>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4D83BCC6-9A1B-4833-BD9D-659BC1151CC5}"/>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68446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1E71-AAA5-4E50-A4BB-269EC7140862}"/>
              </a:ext>
            </a:extLst>
          </p:cNvPr>
          <p:cNvSpPr>
            <a:spLocks noGrp="1"/>
          </p:cNvSpPr>
          <p:nvPr>
            <p:ph type="title"/>
          </p:nvPr>
        </p:nvSpPr>
        <p:spPr>
          <a:xfrm>
            <a:off x="408911" y="273844"/>
            <a:ext cx="7886700" cy="994172"/>
          </a:xfrm>
        </p:spPr>
        <p:txBody>
          <a:bodyPr>
            <a:normAutofit/>
          </a:bodyPr>
          <a:lstStyle/>
          <a:p>
            <a:r>
              <a:rPr lang="en-US" sz="2200" b="1" dirty="0">
                <a:latin typeface="Georgia" panose="02040502050405020303" pitchFamily="18" charset="0"/>
              </a:rPr>
              <a:t>JATR Experts Find Weaknesses in Boeing’s </a:t>
            </a:r>
            <a:br>
              <a:rPr lang="en-US" sz="2200" b="1" dirty="0">
                <a:latin typeface="Georgia" panose="02040502050405020303" pitchFamily="18" charset="0"/>
              </a:rPr>
            </a:br>
            <a:r>
              <a:rPr lang="en-US" sz="2200" b="1" dirty="0">
                <a:latin typeface="Georgia" panose="02040502050405020303" pitchFamily="18" charset="0"/>
              </a:rPr>
              <a:t>Design </a:t>
            </a:r>
            <a:r>
              <a:rPr lang="en-US" sz="2200" dirty="0">
                <a:latin typeface="Georgia" panose="02040502050405020303" pitchFamily="18" charset="0"/>
              </a:rPr>
              <a:t>(</a:t>
            </a:r>
            <a:r>
              <a:rPr lang="en-US" sz="2200" i="1" dirty="0">
                <a:latin typeface="Georgia" panose="02040502050405020303" pitchFamily="18" charset="0"/>
              </a:rPr>
              <a:t>Recommendation R6.3 continued</a:t>
            </a:r>
            <a:r>
              <a:rPr lang="en-US" sz="2200" dirty="0">
                <a:latin typeface="Georgia" panose="02040502050405020303" pitchFamily="18" charset="0"/>
              </a:rPr>
              <a:t>)</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97A21CDC-C2CC-4065-8483-26B1EF46ACD4}"/>
              </a:ext>
            </a:extLst>
          </p:cNvPr>
          <p:cNvSpPr txBox="1"/>
          <p:nvPr/>
        </p:nvSpPr>
        <p:spPr>
          <a:xfrm>
            <a:off x="412382" y="1268016"/>
            <a:ext cx="8179833" cy="3571555"/>
          </a:xfrm>
          <a:prstGeom prst="rect">
            <a:avLst/>
          </a:prstGeom>
          <a:noFill/>
        </p:spPr>
        <p:txBody>
          <a:bodyPr wrap="square">
            <a:spAutoFit/>
          </a:bodyPr>
          <a:lstStyle/>
          <a:p>
            <a:pPr marL="0" indent="0" defTabSz="832102">
              <a:lnSpc>
                <a:spcPct val="72000"/>
              </a:lnSpc>
              <a:spcBef>
                <a:spcPts val="900"/>
              </a:spcBef>
              <a:buSzTx/>
              <a:buNone/>
              <a:defRPr sz="600"/>
            </a:pPr>
            <a:r>
              <a:rPr lang="en-US" sz="1700" b="1" i="1" dirty="0">
                <a:latin typeface="Georgia" panose="02040502050405020303" pitchFamily="18" charset="0"/>
              </a:rPr>
              <a:t>This recommendation is based on Findings F6.1-A, F6.1-B, and F6.1-C.</a:t>
            </a:r>
          </a:p>
          <a:p>
            <a:pPr marL="0" indent="0" algn="just" defTabSz="832102">
              <a:lnSpc>
                <a:spcPct val="72000"/>
              </a:lnSpc>
              <a:spcBef>
                <a:spcPts val="900"/>
              </a:spcBef>
              <a:buNone/>
              <a:defRPr sz="2100" i="1"/>
            </a:pPr>
            <a:r>
              <a:rPr lang="en-US" sz="1700" b="1" dirty="0">
                <a:latin typeface="Georgia" panose="02040502050405020303" pitchFamily="18" charset="0"/>
              </a:rPr>
              <a:t>Finding F6.1-A</a:t>
            </a:r>
            <a:r>
              <a:rPr lang="en-US" sz="1700" dirty="0">
                <a:latin typeface="Georgia" panose="02040502050405020303" pitchFamily="18" charset="0"/>
              </a:rPr>
              <a:t>: The JATR team identified that the design process was not sufficient to identify all the potential MCAS hazards. As part of the single-channel speed trim system, </a:t>
            </a:r>
            <a:r>
              <a:rPr lang="en-US" sz="1700" b="1" dirty="0">
                <a:latin typeface="Georgia" panose="02040502050405020303" pitchFamily="18" charset="0"/>
              </a:rPr>
              <a:t>the MCAS function did not include fault tolerant features</a:t>
            </a:r>
            <a:r>
              <a:rPr lang="en-US" sz="1700" dirty="0">
                <a:latin typeface="Georgia" panose="02040502050405020303" pitchFamily="18" charset="0"/>
              </a:rPr>
              <a:t>, such as sensors voting or limits of authority, to limit failure effects consistent with the hazard classification.</a:t>
            </a:r>
          </a:p>
          <a:p>
            <a:pPr marL="0" indent="0" algn="just" defTabSz="832102">
              <a:lnSpc>
                <a:spcPct val="72000"/>
              </a:lnSpc>
              <a:spcBef>
                <a:spcPts val="900"/>
              </a:spcBef>
              <a:buNone/>
              <a:defRPr sz="2100" i="1"/>
            </a:pPr>
            <a:r>
              <a:rPr lang="en-US" sz="1700" b="1" dirty="0">
                <a:latin typeface="Georgia" panose="02040502050405020303" pitchFamily="18" charset="0"/>
              </a:rPr>
              <a:t>Finding F6.1-B</a:t>
            </a:r>
            <a:r>
              <a:rPr lang="en-US" sz="1700" dirty="0">
                <a:latin typeface="Georgia" panose="02040502050405020303" pitchFamily="18" charset="0"/>
              </a:rPr>
              <a:t>: The </a:t>
            </a:r>
            <a:r>
              <a:rPr lang="en-US" sz="1700" b="1" dirty="0">
                <a:latin typeface="Georgia" panose="02040502050405020303" pitchFamily="18" charset="0"/>
              </a:rPr>
              <a:t>use of pilot action </a:t>
            </a:r>
            <a:r>
              <a:rPr lang="en-US" sz="1700" dirty="0">
                <a:latin typeface="Georgia" panose="02040502050405020303" pitchFamily="18" charset="0"/>
              </a:rPr>
              <a:t>as a primary mitigation means for MCAS hazards, before considering eliminating such hazards or providing design features or warnings to mitigate them, </a:t>
            </a:r>
            <a:r>
              <a:rPr lang="en-US" sz="1700" b="1" dirty="0">
                <a:latin typeface="Georgia" panose="02040502050405020303" pitchFamily="18" charset="0"/>
              </a:rPr>
              <a:t>is not in accordance with Boeing’s process instructions for safe design </a:t>
            </a:r>
            <a:r>
              <a:rPr lang="en-US" sz="1700" dirty="0">
                <a:latin typeface="Georgia" panose="02040502050405020303" pitchFamily="18" charset="0"/>
              </a:rPr>
              <a:t>in the conception of MCAS for the B737 MAX.</a:t>
            </a:r>
          </a:p>
          <a:p>
            <a:pPr marL="0" indent="0" algn="just" defTabSz="832102">
              <a:lnSpc>
                <a:spcPct val="72000"/>
              </a:lnSpc>
              <a:spcBef>
                <a:spcPts val="900"/>
              </a:spcBef>
              <a:buNone/>
              <a:defRPr sz="2100" i="1"/>
            </a:pPr>
            <a:r>
              <a:rPr lang="en-US" sz="1700" b="1" dirty="0">
                <a:latin typeface="Georgia" panose="02040502050405020303" pitchFamily="18" charset="0"/>
              </a:rPr>
              <a:t>Finding F6.1-C</a:t>
            </a:r>
            <a:r>
              <a:rPr lang="en-US" sz="1700" dirty="0">
                <a:latin typeface="Georgia" panose="02040502050405020303" pitchFamily="18" charset="0"/>
              </a:rPr>
              <a:t>: The JATR team found that there was a </a:t>
            </a:r>
            <a:r>
              <a:rPr lang="en-US" sz="1700" b="1" dirty="0">
                <a:latin typeface="Georgia" panose="02040502050405020303" pitchFamily="18" charset="0"/>
              </a:rPr>
              <a:t>missed opportunity </a:t>
            </a:r>
            <a:r>
              <a:rPr lang="en-US" sz="1700" dirty="0">
                <a:latin typeface="Georgia" panose="02040502050405020303" pitchFamily="18" charset="0"/>
              </a:rPr>
              <a:t>to further improve the system design through the use of available fail-safe design principles and techniques presented in AC 25.1309-1A and in EASA AMC 25.1309 in the MCAS design. </a:t>
            </a:r>
          </a:p>
          <a:p>
            <a:pPr marL="0" indent="0" algn="just" defTabSz="832102">
              <a:lnSpc>
                <a:spcPct val="72000"/>
              </a:lnSpc>
              <a:spcBef>
                <a:spcPts val="900"/>
              </a:spcBef>
              <a:buSzTx/>
              <a:buNone/>
              <a:defRPr sz="1800" i="1"/>
            </a:pPr>
            <a:r>
              <a:rPr lang="en-US" sz="1700" dirty="0">
                <a:solidFill>
                  <a:srgbClr val="FF0000"/>
                </a:solidFill>
                <a:latin typeface="Georgia" panose="02040502050405020303" pitchFamily="18" charset="0"/>
              </a:rPr>
              <a:t>End of Recommendation R6.3</a:t>
            </a:r>
          </a:p>
        </p:txBody>
      </p:sp>
      <p:sp>
        <p:nvSpPr>
          <p:cNvPr id="4" name="Slide Number Placeholder 3">
            <a:extLst>
              <a:ext uri="{FF2B5EF4-FFF2-40B4-BE49-F238E27FC236}">
                <a16:creationId xmlns:a16="http://schemas.microsoft.com/office/drawing/2014/main" id="{035EAE38-AB6B-A84B-98F9-910F25C5E0D9}"/>
              </a:ext>
            </a:extLst>
          </p:cNvPr>
          <p:cNvSpPr>
            <a:spLocks noGrp="1"/>
          </p:cNvSpPr>
          <p:nvPr>
            <p:ph type="sldNum" sz="quarter" idx="12"/>
          </p:nvPr>
        </p:nvSpPr>
        <p:spPr/>
        <p:txBody>
          <a:bodyPr/>
          <a:lstStyle/>
          <a:p>
            <a:fld id="{F5D06E52-7630-F84B-AB23-AD4D7DE68425}" type="slidenum">
              <a:rPr lang="en-US" smtClean="0"/>
              <a:pPr/>
              <a:t>26</a:t>
            </a:fld>
            <a:endParaRPr lang="en-US"/>
          </a:p>
        </p:txBody>
      </p:sp>
      <p:sp>
        <p:nvSpPr>
          <p:cNvPr id="6" name="Footer Placeholder 5">
            <a:extLst>
              <a:ext uri="{FF2B5EF4-FFF2-40B4-BE49-F238E27FC236}">
                <a16:creationId xmlns:a16="http://schemas.microsoft.com/office/drawing/2014/main" id="{2357A66A-A4A9-2847-91EA-3445AC4E54FA}"/>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6AC9F6D5-0DA2-4716-A0F5-5CF36E9A7018}"/>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2520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A9EC-2061-4445-97F3-F592C8E0611A}"/>
              </a:ext>
            </a:extLst>
          </p:cNvPr>
          <p:cNvSpPr>
            <a:spLocks noGrp="1"/>
          </p:cNvSpPr>
          <p:nvPr>
            <p:ph type="title"/>
          </p:nvPr>
        </p:nvSpPr>
        <p:spPr>
          <a:xfrm>
            <a:off x="628650" y="273844"/>
            <a:ext cx="7886700" cy="994172"/>
          </a:xfrm>
        </p:spPr>
        <p:txBody>
          <a:bodyPr>
            <a:normAutofit/>
          </a:bodyPr>
          <a:lstStyle/>
          <a:p>
            <a:r>
              <a:rPr lang="en-US" sz="2200" b="1" dirty="0">
                <a:latin typeface="Georgia" panose="02040502050405020303" pitchFamily="18" charset="0"/>
              </a:rPr>
              <a:t>FAA and Boeing Disregard JATR </a:t>
            </a:r>
            <a:br>
              <a:rPr lang="en-US" sz="2200" b="1" dirty="0">
                <a:latin typeface="Georgia" panose="02040502050405020303" pitchFamily="18" charset="0"/>
              </a:rPr>
            </a:br>
            <a:r>
              <a:rPr lang="en-US" sz="2200" b="1" dirty="0">
                <a:latin typeface="Georgia" panose="02040502050405020303" pitchFamily="18" charset="0"/>
              </a:rPr>
              <a:t>Recommendation R6.3</a:t>
            </a:r>
            <a:endParaRPr lang="lt-LT" sz="2200" b="1" dirty="0">
              <a:latin typeface="Georgia" panose="02040502050405020303" pitchFamily="18" charset="0"/>
            </a:endParaRPr>
          </a:p>
        </p:txBody>
      </p:sp>
      <p:sp>
        <p:nvSpPr>
          <p:cNvPr id="5" name="TextBox 4">
            <a:extLst>
              <a:ext uri="{FF2B5EF4-FFF2-40B4-BE49-F238E27FC236}">
                <a16:creationId xmlns:a16="http://schemas.microsoft.com/office/drawing/2014/main" id="{105B2F31-E067-4048-ABD5-06274614D581}"/>
              </a:ext>
            </a:extLst>
          </p:cNvPr>
          <p:cNvSpPr txBox="1"/>
          <p:nvPr/>
        </p:nvSpPr>
        <p:spPr>
          <a:xfrm>
            <a:off x="628649" y="1268016"/>
            <a:ext cx="8179833" cy="3524042"/>
          </a:xfrm>
          <a:prstGeom prst="rect">
            <a:avLst/>
          </a:prstGeom>
          <a:noFill/>
        </p:spPr>
        <p:txBody>
          <a:bodyPr wrap="square">
            <a:spAutoFit/>
          </a:bodyPr>
          <a:lstStyle/>
          <a:p>
            <a:pPr algn="just" defTabSz="905255">
              <a:spcBef>
                <a:spcPts val="900"/>
              </a:spcBef>
              <a:defRPr sz="2100"/>
            </a:pPr>
            <a:r>
              <a:rPr lang="en-US" sz="1600" b="1" dirty="0">
                <a:latin typeface="Georgia" panose="02040502050405020303" pitchFamily="18" charset="0"/>
              </a:rPr>
              <a:t>The </a:t>
            </a:r>
            <a:r>
              <a:rPr lang="en-US" sz="1600" b="1" i="1" dirty="0">
                <a:latin typeface="Georgia" panose="02040502050405020303" pitchFamily="18" charset="0"/>
              </a:rPr>
              <a:t>Final Rule </a:t>
            </a:r>
            <a:r>
              <a:rPr lang="en-US" sz="1600" b="1" dirty="0">
                <a:latin typeface="Georgia" panose="02040502050405020303" pitchFamily="18" charset="0"/>
              </a:rPr>
              <a:t>document </a:t>
            </a:r>
            <a:r>
              <a:rPr lang="en-US" sz="1600" b="1" i="1" dirty="0">
                <a:latin typeface="Georgia" panose="02040502050405020303" pitchFamily="18" charset="0"/>
              </a:rPr>
              <a:t>AD 2020-24-02 </a:t>
            </a:r>
            <a:r>
              <a:rPr lang="en-US" sz="1600" b="1" dirty="0">
                <a:latin typeface="Georgia" panose="02040502050405020303" pitchFamily="18" charset="0"/>
              </a:rPr>
              <a:t>identifies three expert groups </a:t>
            </a:r>
            <a:r>
              <a:rPr lang="en-US" sz="1600" dirty="0">
                <a:latin typeface="Georgia" panose="02040502050405020303" pitchFamily="18" charset="0"/>
              </a:rPr>
              <a:t>that have contributed to the 737 MAX failure investigation </a:t>
            </a:r>
            <a:r>
              <a:rPr lang="en-US" sz="1600" b="1" i="1" dirty="0">
                <a:latin typeface="Georgia" panose="02040502050405020303" pitchFamily="18" charset="0"/>
              </a:rPr>
              <a:t>but does not mention the expert group JATR and its Recommendations at all.</a:t>
            </a:r>
            <a:r>
              <a:rPr lang="en-US" sz="1600" dirty="0">
                <a:latin typeface="Georgia" panose="02040502050405020303" pitchFamily="18" charset="0"/>
              </a:rPr>
              <a:t> </a:t>
            </a:r>
            <a:r>
              <a:rPr lang="en-US" sz="1600" b="1" i="1" dirty="0">
                <a:latin typeface="Georgia" panose="02040502050405020303" pitchFamily="18" charset="0"/>
              </a:rPr>
              <a:t>That is an unjustified omission </a:t>
            </a:r>
            <a:r>
              <a:rPr lang="en-US" sz="1600" dirty="0">
                <a:latin typeface="Georgia" panose="02040502050405020303" pitchFamily="18" charset="0"/>
              </a:rPr>
              <a:t>because Mr. Christopher A. Hart, the Team Chair of </a:t>
            </a:r>
            <a:r>
              <a:rPr lang="en-US" sz="1600" i="1" dirty="0">
                <a:latin typeface="Georgia" panose="02040502050405020303" pitchFamily="18" charset="0"/>
              </a:rPr>
              <a:t>JATR</a:t>
            </a:r>
            <a:r>
              <a:rPr lang="en-US" sz="1600" dirty="0">
                <a:latin typeface="Georgia" panose="02040502050405020303" pitchFamily="18" charset="0"/>
              </a:rPr>
              <a:t>, submitted the “</a:t>
            </a:r>
            <a:r>
              <a:rPr lang="en-US" sz="1600" i="1" dirty="0">
                <a:latin typeface="Georgia" panose="02040502050405020303" pitchFamily="18" charset="0"/>
              </a:rPr>
              <a:t>Boeing 737 MAX Flight Control System Joint Authorities Technical Review” </a:t>
            </a:r>
            <a:r>
              <a:rPr lang="en-US" sz="1600" dirty="0">
                <a:latin typeface="Georgia" panose="02040502050405020303" pitchFamily="18" charset="0"/>
              </a:rPr>
              <a:t>to Mr. Ali </a:t>
            </a:r>
            <a:r>
              <a:rPr lang="en-US" sz="1600" dirty="0" err="1">
                <a:latin typeface="Georgia" panose="02040502050405020303" pitchFamily="18" charset="0"/>
              </a:rPr>
              <a:t>Bahrami</a:t>
            </a:r>
            <a:r>
              <a:rPr lang="en-US" sz="1600" dirty="0">
                <a:latin typeface="Georgia" panose="02040502050405020303" pitchFamily="18" charset="0"/>
              </a:rPr>
              <a:t>, FAA Associate Director for Aviation Safety on October 11, 2019.</a:t>
            </a:r>
          </a:p>
          <a:p>
            <a:pPr algn="just" defTabSz="905255">
              <a:spcBef>
                <a:spcPts val="900"/>
              </a:spcBef>
              <a:defRPr sz="2100"/>
            </a:pPr>
            <a:r>
              <a:rPr lang="en-US" sz="1600" b="1" i="1" dirty="0">
                <a:latin typeface="Georgia" panose="02040502050405020303" pitchFamily="18" charset="0"/>
              </a:rPr>
              <a:t>Contrary to Recommendation </a:t>
            </a:r>
            <a:r>
              <a:rPr lang="en-US" sz="1600" b="1" dirty="0">
                <a:latin typeface="Georgia" panose="02040502050405020303" pitchFamily="18" charset="0"/>
              </a:rPr>
              <a:t>R6.3 of  JATR Report </a:t>
            </a:r>
            <a:r>
              <a:rPr lang="en-US" sz="1600" b="1" i="1" dirty="0">
                <a:latin typeface="Georgia" panose="02040502050405020303" pitchFamily="18" charset="0"/>
              </a:rPr>
              <a:t>the required design changes in the Final Rule document do not include fault tolerance</a:t>
            </a:r>
            <a:r>
              <a:rPr lang="en-US" sz="1600" dirty="0">
                <a:latin typeface="Georgia" panose="02040502050405020303" pitchFamily="18" charset="0"/>
              </a:rPr>
              <a:t> and remain with the two non-redundant AOA sensors that originally were the design choice for the Boeing 737-100 and 737-200 in the 1960s.</a:t>
            </a:r>
          </a:p>
          <a:p>
            <a:pPr algn="just" defTabSz="905255">
              <a:spcBef>
                <a:spcPts val="900"/>
              </a:spcBef>
              <a:defRPr sz="2100"/>
            </a:pPr>
            <a:r>
              <a:rPr lang="en-US" sz="1600" dirty="0">
                <a:latin typeface="Georgia" panose="02040502050405020303" pitchFamily="18" charset="0"/>
              </a:rPr>
              <a:t> </a:t>
            </a:r>
            <a:r>
              <a:rPr lang="en-US" sz="1600" b="1" i="1" dirty="0">
                <a:latin typeface="Georgia" panose="02040502050405020303" pitchFamily="18" charset="0"/>
              </a:rPr>
              <a:t>FAA also has rejected appeals from A. Avizienis to require </a:t>
            </a:r>
            <a:r>
              <a:rPr lang="en-US" sz="1600" b="1" i="1" dirty="0" err="1">
                <a:latin typeface="Georgia" panose="02040502050405020303" pitchFamily="18" charset="0"/>
              </a:rPr>
              <a:t>AoA</a:t>
            </a:r>
            <a:r>
              <a:rPr lang="en-US" sz="1600" b="1" i="1" dirty="0">
                <a:latin typeface="Georgia" panose="02040502050405020303" pitchFamily="18" charset="0"/>
              </a:rPr>
              <a:t> sensor fault tolerance</a:t>
            </a:r>
            <a:r>
              <a:rPr lang="en-US" sz="1600" dirty="0">
                <a:latin typeface="Georgia" panose="02040502050405020303" pitchFamily="18" charset="0"/>
              </a:rPr>
              <a:t>. My communications with FAA are discussed later. I am disappointed that my offer of expertise in fault tolerance was not accepted by FAA.</a:t>
            </a:r>
          </a:p>
        </p:txBody>
      </p:sp>
      <p:sp>
        <p:nvSpPr>
          <p:cNvPr id="4" name="Slide Number Placeholder 3">
            <a:extLst>
              <a:ext uri="{FF2B5EF4-FFF2-40B4-BE49-F238E27FC236}">
                <a16:creationId xmlns:a16="http://schemas.microsoft.com/office/drawing/2014/main" id="{E3A3ADEE-4313-8B48-BAF0-E81C4AD8102C}"/>
              </a:ext>
            </a:extLst>
          </p:cNvPr>
          <p:cNvSpPr>
            <a:spLocks noGrp="1"/>
          </p:cNvSpPr>
          <p:nvPr>
            <p:ph type="sldNum" sz="quarter" idx="12"/>
          </p:nvPr>
        </p:nvSpPr>
        <p:spPr/>
        <p:txBody>
          <a:bodyPr/>
          <a:lstStyle/>
          <a:p>
            <a:fld id="{F5D06E52-7630-F84B-AB23-AD4D7DE68425}" type="slidenum">
              <a:rPr lang="en-US" smtClean="0"/>
              <a:pPr/>
              <a:t>27</a:t>
            </a:fld>
            <a:endParaRPr lang="en-US"/>
          </a:p>
        </p:txBody>
      </p:sp>
      <p:sp>
        <p:nvSpPr>
          <p:cNvPr id="6" name="Footer Placeholder 5">
            <a:extLst>
              <a:ext uri="{FF2B5EF4-FFF2-40B4-BE49-F238E27FC236}">
                <a16:creationId xmlns:a16="http://schemas.microsoft.com/office/drawing/2014/main" id="{3CF29EA1-C126-6F41-A5AF-F785DB82C67E}"/>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7526CF20-D680-4FE9-8611-54617E24F08B}"/>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49558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1114-A288-4DEA-9A48-6AFD09C0AB2C}"/>
              </a:ext>
            </a:extLst>
          </p:cNvPr>
          <p:cNvSpPr>
            <a:spLocks noGrp="1"/>
          </p:cNvSpPr>
          <p:nvPr>
            <p:ph type="title"/>
          </p:nvPr>
        </p:nvSpPr>
        <p:spPr>
          <a:xfrm>
            <a:off x="254422" y="416888"/>
            <a:ext cx="8179833" cy="657809"/>
          </a:xfrm>
        </p:spPr>
        <p:txBody>
          <a:bodyPr>
            <a:normAutofit/>
          </a:bodyPr>
          <a:lstStyle/>
          <a:p>
            <a:r>
              <a:rPr lang="en-US" sz="2200" b="1" dirty="0">
                <a:latin typeface="Georgia" panose="02040502050405020303" pitchFamily="18" charset="0"/>
              </a:rPr>
              <a:t>FAA Explains “Redundant”, Makes a Mistake</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7E7B06B8-F9A2-4D37-92DC-E5CB926C3616}"/>
              </a:ext>
            </a:extLst>
          </p:cNvPr>
          <p:cNvSpPr txBox="1"/>
          <p:nvPr/>
        </p:nvSpPr>
        <p:spPr>
          <a:xfrm>
            <a:off x="223853" y="1205938"/>
            <a:ext cx="8124456" cy="4157613"/>
          </a:xfrm>
          <a:prstGeom prst="rect">
            <a:avLst/>
          </a:prstGeom>
          <a:noFill/>
        </p:spPr>
        <p:txBody>
          <a:bodyPr wrap="square">
            <a:spAutoFit/>
          </a:bodyPr>
          <a:lstStyle/>
          <a:p>
            <a:pPr marL="0" indent="0" algn="just" defTabSz="786383">
              <a:lnSpc>
                <a:spcPct val="81000"/>
              </a:lnSpc>
              <a:spcBef>
                <a:spcPts val="800"/>
              </a:spcBef>
              <a:buSzTx/>
              <a:buNone/>
              <a:defRPr sz="2000"/>
            </a:pPr>
            <a:r>
              <a:rPr lang="en-US" sz="1800" b="1" i="1" dirty="0">
                <a:latin typeface="Georgia" panose="02040502050405020303" pitchFamily="18" charset="0"/>
              </a:rPr>
              <a:t>In the “Final Rule” document responses are provided </a:t>
            </a:r>
            <a:r>
              <a:rPr lang="en-US" sz="1800" dirty="0">
                <a:latin typeface="Georgia" panose="02040502050405020303" pitchFamily="18" charset="0"/>
              </a:rPr>
              <a:t>for comments received from interested individuals, groups, and organizations. One case is from </a:t>
            </a:r>
            <a:r>
              <a:rPr lang="en-US" sz="1800" i="1" dirty="0">
                <a:latin typeface="Georgia" panose="02040502050405020303" pitchFamily="18" charset="0"/>
              </a:rPr>
              <a:t>“Final Rule” </a:t>
            </a:r>
            <a:r>
              <a:rPr lang="en-US" sz="1800" dirty="0">
                <a:latin typeface="Georgia" panose="02040502050405020303" pitchFamily="18" charset="0"/>
              </a:rPr>
              <a:t>document AD 2020-24-02</a:t>
            </a:r>
            <a:r>
              <a:rPr lang="en-US" sz="1800" i="1" dirty="0">
                <a:latin typeface="Georgia" panose="02040502050405020303" pitchFamily="18" charset="0"/>
              </a:rPr>
              <a:t> :  </a:t>
            </a:r>
            <a:endParaRPr lang="en-US" sz="1800" i="1" dirty="0">
              <a:solidFill>
                <a:srgbClr val="FF0000"/>
              </a:solidFill>
              <a:latin typeface="Georgia" panose="02040502050405020303" pitchFamily="18" charset="0"/>
            </a:endParaRPr>
          </a:p>
          <a:p>
            <a:pPr marL="0" indent="0" algn="just" defTabSz="786383">
              <a:lnSpc>
                <a:spcPct val="81000"/>
              </a:lnSpc>
              <a:spcBef>
                <a:spcPts val="800"/>
              </a:spcBef>
              <a:buSzTx/>
              <a:buNone/>
              <a:defRPr sz="2000" i="1"/>
            </a:pPr>
            <a:r>
              <a:rPr lang="en-US" sz="1800" b="1" dirty="0">
                <a:latin typeface="Georgia" panose="02040502050405020303" pitchFamily="18" charset="0"/>
              </a:rPr>
              <a:t>Comment summary </a:t>
            </a:r>
            <a:r>
              <a:rPr lang="en-US" sz="1800" dirty="0">
                <a:latin typeface="Georgia" panose="02040502050405020303" pitchFamily="18" charset="0"/>
              </a:rPr>
              <a:t>: </a:t>
            </a:r>
            <a:r>
              <a:rPr lang="en-US" sz="1800" i="0" dirty="0">
                <a:latin typeface="Georgia" panose="02040502050405020303" pitchFamily="18" charset="0"/>
              </a:rPr>
              <a:t>The Families of Ethiopian Airlines Flight 302 asked whether the two AOA sensor inputs to MCAS are truly redundant</a:t>
            </a:r>
            <a:r>
              <a:rPr lang="en-US" sz="1800" dirty="0">
                <a:latin typeface="Georgia" panose="02040502050405020303" pitchFamily="18" charset="0"/>
              </a:rPr>
              <a:t>.</a:t>
            </a:r>
          </a:p>
          <a:p>
            <a:pPr marL="0" indent="0" algn="just" defTabSz="786383">
              <a:lnSpc>
                <a:spcPct val="81000"/>
              </a:lnSpc>
              <a:spcBef>
                <a:spcPts val="800"/>
              </a:spcBef>
              <a:buSzTx/>
              <a:buNone/>
              <a:defRPr sz="2000" i="1"/>
            </a:pPr>
            <a:r>
              <a:rPr lang="en-US" sz="1800" b="1" dirty="0">
                <a:latin typeface="Georgia" panose="02040502050405020303" pitchFamily="18" charset="0"/>
              </a:rPr>
              <a:t>FAA response</a:t>
            </a:r>
            <a:r>
              <a:rPr lang="en-US" sz="1800" dirty="0">
                <a:latin typeface="Georgia" panose="02040502050405020303" pitchFamily="18" charset="0"/>
              </a:rPr>
              <a:t>: </a:t>
            </a:r>
            <a:r>
              <a:rPr lang="en-US" sz="1800" i="0" dirty="0">
                <a:latin typeface="Georgia" panose="02040502050405020303" pitchFamily="18" charset="0"/>
              </a:rPr>
              <a:t>The two AOA sensors and the data they provide are independent, and are therefore redundant in that the failure of one AOA sensor does not impede the operation of the other AOA sensor</a:t>
            </a:r>
            <a:r>
              <a:rPr lang="en-US" sz="1800" dirty="0">
                <a:latin typeface="Georgia" panose="02040502050405020303" pitchFamily="18" charset="0"/>
              </a:rPr>
              <a:t>. </a:t>
            </a:r>
            <a:r>
              <a:rPr lang="en-US" sz="1800" dirty="0">
                <a:solidFill>
                  <a:srgbClr val="FF0000"/>
                </a:solidFill>
                <a:latin typeface="Georgia" panose="02040502050405020303" pitchFamily="18" charset="0"/>
              </a:rPr>
              <a:t>end of quote</a:t>
            </a:r>
          </a:p>
          <a:p>
            <a:pPr marL="0" indent="0" algn="just" defTabSz="786383">
              <a:lnSpc>
                <a:spcPct val="81000"/>
              </a:lnSpc>
              <a:spcBef>
                <a:spcPts val="800"/>
              </a:spcBef>
              <a:buSzTx/>
              <a:buNone/>
              <a:defRPr sz="2000" b="1" i="1"/>
            </a:pPr>
            <a:r>
              <a:rPr lang="en-US" sz="1800" dirty="0">
                <a:latin typeface="Georgia" panose="02040502050405020303" pitchFamily="18" charset="0"/>
              </a:rPr>
              <a:t>The “FAA response” is wrong</a:t>
            </a:r>
            <a:r>
              <a:rPr lang="en-US" sz="1800" b="0" i="0" dirty="0">
                <a:latin typeface="Georgia" panose="02040502050405020303" pitchFamily="18" charset="0"/>
              </a:rPr>
              <a:t>. </a:t>
            </a:r>
            <a:r>
              <a:rPr lang="en-US" sz="1800" b="1" i="1" dirty="0">
                <a:latin typeface="Georgia" panose="02040502050405020303" pitchFamily="18" charset="0"/>
              </a:rPr>
              <a:t>The </a:t>
            </a:r>
            <a:r>
              <a:rPr lang="en-US" sz="1800" b="1" i="1" dirty="0" err="1">
                <a:latin typeface="Georgia" panose="02040502050405020303" pitchFamily="18" charset="0"/>
              </a:rPr>
              <a:t>AoA</a:t>
            </a:r>
            <a:r>
              <a:rPr lang="en-US" sz="1800" b="1" i="1" dirty="0">
                <a:latin typeface="Georgia" panose="02040502050405020303" pitchFamily="18" charset="0"/>
              </a:rPr>
              <a:t> sensors cannot be both independent and redundant with respect to each other at the same time</a:t>
            </a:r>
            <a:r>
              <a:rPr lang="en-US" sz="1800" b="0" i="0" dirty="0">
                <a:latin typeface="Georgia" panose="02040502050405020303" pitchFamily="18" charset="0"/>
              </a:rPr>
              <a:t>. In this case the </a:t>
            </a:r>
            <a:r>
              <a:rPr lang="en-US" sz="1800" b="1" i="1" dirty="0">
                <a:latin typeface="Georgia" panose="02040502050405020303" pitchFamily="18" charset="0"/>
              </a:rPr>
              <a:t>two </a:t>
            </a:r>
            <a:r>
              <a:rPr lang="en-US" sz="1800" b="1" i="1" dirty="0" err="1">
                <a:latin typeface="Georgia" panose="02040502050405020303" pitchFamily="18" charset="0"/>
              </a:rPr>
              <a:t>AoA</a:t>
            </a:r>
            <a:r>
              <a:rPr lang="en-US" sz="1800" b="1" i="1" dirty="0">
                <a:latin typeface="Georgia" panose="02040502050405020303" pitchFamily="18" charset="0"/>
              </a:rPr>
              <a:t> sensors are independent and not redundant</a:t>
            </a:r>
            <a:r>
              <a:rPr lang="en-US" sz="1800" b="0" i="0" dirty="0">
                <a:latin typeface="Georgia" panose="02040502050405020303" pitchFamily="18" charset="0"/>
              </a:rPr>
              <a:t>.     </a:t>
            </a:r>
          </a:p>
          <a:p>
            <a:pPr marL="0" indent="0" algn="just" defTabSz="786383">
              <a:lnSpc>
                <a:spcPct val="81000"/>
              </a:lnSpc>
              <a:spcBef>
                <a:spcPts val="800"/>
              </a:spcBef>
              <a:buSzTx/>
              <a:buNone/>
              <a:defRPr sz="2000"/>
            </a:pPr>
            <a:r>
              <a:rPr lang="en-US" sz="1800" b="1" i="1" dirty="0">
                <a:latin typeface="Georgia" panose="02040502050405020303" pitchFamily="18" charset="0"/>
              </a:rPr>
              <a:t>For example</a:t>
            </a:r>
            <a:r>
              <a:rPr lang="en-US" sz="1800" dirty="0">
                <a:latin typeface="Georgia" panose="02040502050405020303" pitchFamily="18" charset="0"/>
              </a:rPr>
              <a:t>, the two </a:t>
            </a:r>
            <a:r>
              <a:rPr lang="en-US" sz="1800" dirty="0" err="1">
                <a:latin typeface="Georgia" panose="02040502050405020303" pitchFamily="18" charset="0"/>
              </a:rPr>
              <a:t>AoA</a:t>
            </a:r>
            <a:r>
              <a:rPr lang="en-US" sz="1800" dirty="0">
                <a:latin typeface="Georgia" panose="02040502050405020303" pitchFamily="18" charset="0"/>
              </a:rPr>
              <a:t> sensors that are added to implement the Quad Redundancy (QR) method of fault tolerance are redundant  with respect to the original two (not redundant, but independent) </a:t>
            </a:r>
            <a:r>
              <a:rPr lang="en-US" sz="1800" dirty="0" err="1">
                <a:latin typeface="Georgia" panose="02040502050405020303" pitchFamily="18" charset="0"/>
              </a:rPr>
              <a:t>AoA</a:t>
            </a:r>
            <a:r>
              <a:rPr lang="en-US" sz="1800" dirty="0">
                <a:latin typeface="Georgia" panose="02040502050405020303" pitchFamily="18" charset="0"/>
              </a:rPr>
              <a:t> sensors.</a:t>
            </a:r>
          </a:p>
          <a:p>
            <a:pPr marL="0" indent="0" algn="just" defTabSz="786383">
              <a:lnSpc>
                <a:spcPct val="81000"/>
              </a:lnSpc>
              <a:spcBef>
                <a:spcPts val="800"/>
              </a:spcBef>
              <a:buSzTx/>
              <a:buNone/>
              <a:defRPr sz="2000"/>
            </a:pPr>
            <a:endParaRPr lang="en-US" sz="15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C44DB3CE-A9F1-F944-8B95-33F564541197}"/>
              </a:ext>
            </a:extLst>
          </p:cNvPr>
          <p:cNvSpPr>
            <a:spLocks noGrp="1"/>
          </p:cNvSpPr>
          <p:nvPr>
            <p:ph type="sldNum" sz="quarter" idx="12"/>
          </p:nvPr>
        </p:nvSpPr>
        <p:spPr/>
        <p:txBody>
          <a:bodyPr/>
          <a:lstStyle/>
          <a:p>
            <a:fld id="{F5D06E52-7630-F84B-AB23-AD4D7DE68425}" type="slidenum">
              <a:rPr lang="en-US" smtClean="0"/>
              <a:pPr/>
              <a:t>28</a:t>
            </a:fld>
            <a:endParaRPr lang="en-US"/>
          </a:p>
        </p:txBody>
      </p:sp>
      <p:sp>
        <p:nvSpPr>
          <p:cNvPr id="6" name="Footer Placeholder 5">
            <a:extLst>
              <a:ext uri="{FF2B5EF4-FFF2-40B4-BE49-F238E27FC236}">
                <a16:creationId xmlns:a16="http://schemas.microsoft.com/office/drawing/2014/main" id="{F92FCA0B-9244-2A42-B6B1-D29F5A565982}"/>
              </a:ext>
            </a:extLst>
          </p:cNvPr>
          <p:cNvSpPr>
            <a:spLocks noGrp="1"/>
          </p:cNvSpPr>
          <p:nvPr>
            <p:ph type="ftr" sz="quarter" idx="11"/>
          </p:nvPr>
        </p:nvSpPr>
        <p:spPr>
          <a:xfrm>
            <a:off x="2226693" y="4789996"/>
            <a:ext cx="3086100" cy="273844"/>
          </a:xfrm>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54715495-83A0-48AE-A340-71F659899893}"/>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63354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2362-56DB-47B8-BA86-6C31329C096D}"/>
              </a:ext>
            </a:extLst>
          </p:cNvPr>
          <p:cNvSpPr>
            <a:spLocks noGrp="1"/>
          </p:cNvSpPr>
          <p:nvPr>
            <p:ph type="title"/>
          </p:nvPr>
        </p:nvSpPr>
        <p:spPr/>
        <p:txBody>
          <a:bodyPr>
            <a:normAutofit fontScale="90000"/>
          </a:bodyPr>
          <a:lstStyle/>
          <a:p>
            <a:r>
              <a:rPr lang="en-US" sz="2200" b="1" dirty="0">
                <a:latin typeface="Georgia" panose="02040502050405020303" pitchFamily="18" charset="0"/>
              </a:rPr>
              <a:t>The First Failure of an </a:t>
            </a:r>
            <a:r>
              <a:rPr lang="en-US" sz="2200" b="1" dirty="0" err="1">
                <a:latin typeface="Georgia" panose="02040502050405020303" pitchFamily="18" charset="0"/>
              </a:rPr>
              <a:t>AoA</a:t>
            </a:r>
            <a:r>
              <a:rPr lang="en-US" sz="2200" b="1" dirty="0">
                <a:latin typeface="Georgia" panose="02040502050405020303" pitchFamily="18" charset="0"/>
              </a:rPr>
              <a:t> Sensor </a:t>
            </a:r>
            <a:br>
              <a:rPr lang="en-US" sz="2200" b="1" dirty="0">
                <a:latin typeface="Georgia" panose="02040502050405020303" pitchFamily="18" charset="0"/>
              </a:rPr>
            </a:br>
            <a:r>
              <a:rPr lang="en-US" sz="2200" b="1" dirty="0">
                <a:latin typeface="Georgia" panose="02040502050405020303" pitchFamily="18" charset="0"/>
              </a:rPr>
              <a:t>Disables MCAS and the FAA Mistake Gets </a:t>
            </a:r>
            <a:br>
              <a:rPr lang="en-US" sz="2200" b="1" dirty="0">
                <a:latin typeface="Georgia" panose="02040502050405020303" pitchFamily="18" charset="0"/>
              </a:rPr>
            </a:br>
            <a:r>
              <a:rPr lang="en-US" sz="2200" b="1" dirty="0">
                <a:latin typeface="Georgia" panose="02040502050405020303" pitchFamily="18" charset="0"/>
              </a:rPr>
              <a:t>Worse</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6956BCEB-F43F-40E3-8125-C13BDCC29703}"/>
              </a:ext>
            </a:extLst>
          </p:cNvPr>
          <p:cNvSpPr txBox="1"/>
          <p:nvPr/>
        </p:nvSpPr>
        <p:spPr>
          <a:xfrm>
            <a:off x="628651" y="1223005"/>
            <a:ext cx="8179832" cy="4031873"/>
          </a:xfrm>
          <a:prstGeom prst="rect">
            <a:avLst/>
          </a:prstGeom>
          <a:noFill/>
        </p:spPr>
        <p:txBody>
          <a:bodyPr wrap="square">
            <a:spAutoFit/>
          </a:bodyPr>
          <a:lstStyle/>
          <a:p>
            <a:pPr algn="just"/>
            <a:r>
              <a:rPr lang="en-GB" sz="1600" dirty="0">
                <a:latin typeface="Georgia" panose="02040502050405020303" pitchFamily="18" charset="0"/>
              </a:rPr>
              <a:t> </a:t>
            </a:r>
            <a:r>
              <a:rPr lang="en-GB" sz="1600" b="1" i="1" dirty="0">
                <a:latin typeface="Georgia" panose="02040502050405020303" pitchFamily="18" charset="0"/>
              </a:rPr>
              <a:t>Final Rule document AD 2020-24-02 states</a:t>
            </a:r>
            <a:r>
              <a:rPr lang="en-GB" sz="1600" dirty="0">
                <a:latin typeface="Georgia" panose="02040502050405020303" pitchFamily="18" charset="0"/>
              </a:rPr>
              <a:t>:</a:t>
            </a:r>
          </a:p>
          <a:p>
            <a:pPr algn="just"/>
            <a:r>
              <a:rPr lang="en-GB" sz="1600" i="1" dirty="0">
                <a:latin typeface="Georgia" panose="02040502050405020303" pitchFamily="18" charset="0"/>
              </a:rPr>
              <a:t>“Based on analyses, simulation, and flight testing to establish consequences of failures and the capability for continued safe flight and landing, the FAA has determined that the new MCAS meets FAA safety standards, and that it is acceptable for STS* (including MCAS) to </a:t>
            </a:r>
            <a:r>
              <a:rPr lang="en-GB" sz="1600" b="1" i="1" dirty="0">
                <a:latin typeface="Georgia" panose="02040502050405020303" pitchFamily="18" charset="0"/>
              </a:rPr>
              <a:t>remain inoperative </a:t>
            </a:r>
            <a:r>
              <a:rPr lang="en-GB" sz="1600" i="1" dirty="0">
                <a:latin typeface="Georgia" panose="02040502050405020303" pitchFamily="18" charset="0"/>
              </a:rPr>
              <a:t>for the remainder of a flight after the system fails. </a:t>
            </a:r>
            <a:r>
              <a:rPr lang="en-GB" sz="1600" b="1" i="1" dirty="0">
                <a:latin typeface="Georgia" panose="02040502050405020303" pitchFamily="18" charset="0"/>
              </a:rPr>
              <a:t>Therefore, the </a:t>
            </a:r>
            <a:r>
              <a:rPr lang="en-GB" sz="1600" b="1" i="1" dirty="0">
                <a:solidFill>
                  <a:srgbClr val="FF0000"/>
                </a:solidFill>
                <a:latin typeface="Georgia" panose="02040502050405020303" pitchFamily="18" charset="0"/>
              </a:rPr>
              <a:t>additional</a:t>
            </a:r>
            <a:r>
              <a:rPr lang="en-GB" sz="1600" b="1" i="1" dirty="0">
                <a:latin typeface="Georgia" panose="02040502050405020303" pitchFamily="18" charset="0"/>
              </a:rPr>
              <a:t> </a:t>
            </a:r>
            <a:r>
              <a:rPr lang="en-GB" sz="1600" b="1" i="1" dirty="0">
                <a:solidFill>
                  <a:srgbClr val="FF0000"/>
                </a:solidFill>
                <a:latin typeface="Georgia" panose="02040502050405020303" pitchFamily="18" charset="0"/>
              </a:rPr>
              <a:t>redundancy</a:t>
            </a:r>
            <a:r>
              <a:rPr lang="en-GB" sz="1600" b="1" i="1" dirty="0">
                <a:latin typeface="Georgia" panose="02040502050405020303" pitchFamily="18" charset="0"/>
              </a:rPr>
              <a:t> requested by commenters, to increase the availability of the system, is not required</a:t>
            </a:r>
            <a:r>
              <a:rPr lang="en-GB" sz="1600" dirty="0">
                <a:latin typeface="Georgia" panose="02040502050405020303" pitchFamily="18" charset="0"/>
              </a:rPr>
              <a:t>.”  *</a:t>
            </a:r>
            <a:r>
              <a:rPr lang="en-GB" sz="1600" b="1" i="1" dirty="0">
                <a:latin typeface="Georgia" panose="02040502050405020303" pitchFamily="18" charset="0"/>
              </a:rPr>
              <a:t>Note</a:t>
            </a:r>
            <a:r>
              <a:rPr lang="en-GB" sz="1600" dirty="0">
                <a:latin typeface="Georgia" panose="02040502050405020303" pitchFamily="18" charset="0"/>
              </a:rPr>
              <a:t>: </a:t>
            </a:r>
            <a:r>
              <a:rPr lang="en-GB" sz="1600" i="1" dirty="0">
                <a:latin typeface="Georgia" panose="02040502050405020303" pitchFamily="18" charset="0"/>
              </a:rPr>
              <a:t>STS</a:t>
            </a:r>
            <a:r>
              <a:rPr lang="en-GB" sz="1600" dirty="0">
                <a:latin typeface="Georgia" panose="02040502050405020303" pitchFamily="18" charset="0"/>
              </a:rPr>
              <a:t> is the </a:t>
            </a:r>
            <a:r>
              <a:rPr lang="en-GB" sz="1600" i="1" dirty="0">
                <a:latin typeface="Georgia" panose="02040502050405020303" pitchFamily="18" charset="0"/>
              </a:rPr>
              <a:t>Speed Trim System, </a:t>
            </a:r>
            <a:r>
              <a:rPr lang="en-GB" sz="1600" dirty="0">
                <a:latin typeface="Georgia" panose="02040502050405020303" pitchFamily="18" charset="0"/>
              </a:rPr>
              <a:t>a part of the flight control system</a:t>
            </a:r>
            <a:r>
              <a:rPr lang="en-GB" sz="1600" i="1" dirty="0">
                <a:latin typeface="Georgia" panose="02040502050405020303" pitchFamily="18" charset="0"/>
              </a:rPr>
              <a:t>.</a:t>
            </a:r>
          </a:p>
          <a:p>
            <a:r>
              <a:rPr lang="en-GB" sz="1600" b="1" dirty="0">
                <a:latin typeface="Georgia" panose="02040502050405020303" pitchFamily="18" charset="0"/>
              </a:rPr>
              <a:t>The words </a:t>
            </a:r>
            <a:r>
              <a:rPr lang="en-GB" sz="1600" b="1" i="1" dirty="0">
                <a:solidFill>
                  <a:srgbClr val="FF0000"/>
                </a:solidFill>
                <a:latin typeface="Georgia" panose="02040502050405020303" pitchFamily="18" charset="0"/>
              </a:rPr>
              <a:t>“additional redundancy</a:t>
            </a:r>
            <a:r>
              <a:rPr lang="en-GB" sz="1600" b="1" dirty="0">
                <a:solidFill>
                  <a:srgbClr val="FF0000"/>
                </a:solidFill>
                <a:latin typeface="Georgia" panose="02040502050405020303" pitchFamily="18" charset="0"/>
              </a:rPr>
              <a:t>” </a:t>
            </a:r>
            <a:r>
              <a:rPr lang="en-GB" sz="1600" b="1" dirty="0">
                <a:latin typeface="Georgia" panose="02040502050405020303" pitchFamily="18" charset="0"/>
              </a:rPr>
              <a:t>imply that redundancy already exists in the STS. That is wrong</a:t>
            </a:r>
            <a:r>
              <a:rPr lang="en-GB" sz="1600" dirty="0">
                <a:latin typeface="Georgia" panose="02040502050405020303" pitchFamily="18" charset="0"/>
              </a:rPr>
              <a:t>. The preceding slide has shown that the two </a:t>
            </a:r>
            <a:r>
              <a:rPr lang="en-GB" sz="1600" dirty="0" err="1">
                <a:latin typeface="Georgia" panose="02040502050405020303" pitchFamily="18" charset="0"/>
              </a:rPr>
              <a:t>AoA</a:t>
            </a:r>
            <a:r>
              <a:rPr lang="en-GB" sz="1600" dirty="0">
                <a:latin typeface="Georgia" panose="02040502050405020303" pitchFamily="18" charset="0"/>
              </a:rPr>
              <a:t> sensors are not redundant, as FAA erroneously claims. </a:t>
            </a:r>
            <a:r>
              <a:rPr lang="en-GB" sz="1600" b="1" i="1" dirty="0">
                <a:latin typeface="Georgia" panose="02040502050405020303" pitchFamily="18" charset="0"/>
              </a:rPr>
              <a:t>Therefore the QR method </a:t>
            </a:r>
            <a:r>
              <a:rPr lang="en-GB" sz="1600" dirty="0">
                <a:latin typeface="Georgia" panose="02040502050405020303" pitchFamily="18" charset="0"/>
              </a:rPr>
              <a:t>“</a:t>
            </a:r>
            <a:r>
              <a:rPr lang="en-GB" sz="1600" i="1" dirty="0">
                <a:latin typeface="Georgia" panose="02040502050405020303" pitchFamily="18" charset="0"/>
              </a:rPr>
              <a:t>requested by commenter”</a:t>
            </a:r>
            <a:r>
              <a:rPr lang="en-GB" sz="1600" dirty="0">
                <a:latin typeface="Georgia" panose="02040502050405020303" pitchFamily="18" charset="0"/>
              </a:rPr>
              <a:t> Algirdas Avizienis </a:t>
            </a:r>
            <a:r>
              <a:rPr lang="en-GB" sz="1600" b="1" i="1" dirty="0">
                <a:latin typeface="Georgia" panose="02040502050405020303" pitchFamily="18" charset="0"/>
              </a:rPr>
              <a:t>would be the first redundancy for the </a:t>
            </a:r>
            <a:r>
              <a:rPr lang="en-GB" sz="1600" b="1" i="1" dirty="0" err="1">
                <a:latin typeface="Georgia" panose="02040502050405020303" pitchFamily="18" charset="0"/>
              </a:rPr>
              <a:t>AoA</a:t>
            </a:r>
            <a:r>
              <a:rPr lang="en-GB" sz="1600" b="1" i="1" dirty="0">
                <a:latin typeface="Georgia" panose="02040502050405020303" pitchFamily="18" charset="0"/>
              </a:rPr>
              <a:t> sensors of an Boeing 737  </a:t>
            </a:r>
            <a:r>
              <a:rPr lang="en-GB" sz="1600" dirty="0">
                <a:latin typeface="Georgia" panose="02040502050405020303" pitchFamily="18" charset="0"/>
              </a:rPr>
              <a:t>airplane since the Boeing 737-100 started flying in 1968. </a:t>
            </a:r>
          </a:p>
          <a:p>
            <a:r>
              <a:rPr lang="en-GB" sz="1600" b="1" dirty="0">
                <a:latin typeface="Georgia" panose="02040502050405020303" pitchFamily="18" charset="0"/>
              </a:rPr>
              <a:t>THE MISTAKE: FAA says </a:t>
            </a:r>
            <a:r>
              <a:rPr lang="en-GB" sz="1600" b="1" i="1" dirty="0">
                <a:latin typeface="Georgia" panose="02040502050405020303" pitchFamily="18" charset="0"/>
              </a:rPr>
              <a:t>“we have enough redundancy” </a:t>
            </a:r>
            <a:r>
              <a:rPr lang="en-GB" sz="1600" b="1" dirty="0">
                <a:latin typeface="Georgia" panose="02040502050405020303" pitchFamily="18" charset="0"/>
              </a:rPr>
              <a:t>while they have none !</a:t>
            </a:r>
          </a:p>
          <a:p>
            <a:pPr algn="just"/>
            <a:endParaRPr lang="en-GB" sz="16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87221775-3FC7-9840-9658-73BD19922827}"/>
              </a:ext>
            </a:extLst>
          </p:cNvPr>
          <p:cNvSpPr>
            <a:spLocks noGrp="1"/>
          </p:cNvSpPr>
          <p:nvPr>
            <p:ph type="sldNum" sz="quarter" idx="12"/>
          </p:nvPr>
        </p:nvSpPr>
        <p:spPr/>
        <p:txBody>
          <a:bodyPr/>
          <a:lstStyle/>
          <a:p>
            <a:fld id="{F5D06E52-7630-F84B-AB23-AD4D7DE68425}" type="slidenum">
              <a:rPr lang="en-US" smtClean="0"/>
              <a:pPr/>
              <a:t>29</a:t>
            </a:fld>
            <a:endParaRPr lang="en-US"/>
          </a:p>
        </p:txBody>
      </p:sp>
      <p:sp>
        <p:nvSpPr>
          <p:cNvPr id="6" name="Footer Placeholder 5">
            <a:extLst>
              <a:ext uri="{FF2B5EF4-FFF2-40B4-BE49-F238E27FC236}">
                <a16:creationId xmlns:a16="http://schemas.microsoft.com/office/drawing/2014/main" id="{0F216BAC-C3D0-8244-A37E-357ED2F80661}"/>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F6549800-06F8-4D14-A65D-AFEE9CF32DC1}"/>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99051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E4FE-87BD-458B-A196-E9D1B5404F35}"/>
              </a:ext>
            </a:extLst>
          </p:cNvPr>
          <p:cNvSpPr>
            <a:spLocks noGrp="1"/>
          </p:cNvSpPr>
          <p:nvPr>
            <p:ph type="title"/>
          </p:nvPr>
        </p:nvSpPr>
        <p:spPr/>
        <p:txBody>
          <a:bodyPr>
            <a:normAutofit fontScale="90000"/>
          </a:bodyPr>
          <a:lstStyle/>
          <a:p>
            <a:r>
              <a:rPr lang="lt-LT" b="1" dirty="0">
                <a:latin typeface="Georgia" panose="02040502050405020303" pitchFamily="18" charset="0"/>
              </a:rPr>
              <a:t>PART  ONE</a:t>
            </a:r>
            <a:br>
              <a:rPr lang="lt-LT" dirty="0">
                <a:latin typeface="Georgia" panose="02040502050405020303" pitchFamily="18" charset="0"/>
              </a:rPr>
            </a:br>
            <a:endParaRPr lang="lt-LT" dirty="0">
              <a:latin typeface="Georgia" panose="02040502050405020303" pitchFamily="18" charset="0"/>
            </a:endParaRPr>
          </a:p>
        </p:txBody>
      </p:sp>
      <p:sp>
        <p:nvSpPr>
          <p:cNvPr id="3" name="Content Placeholder 2">
            <a:extLst>
              <a:ext uri="{FF2B5EF4-FFF2-40B4-BE49-F238E27FC236}">
                <a16:creationId xmlns:a16="http://schemas.microsoft.com/office/drawing/2014/main" id="{0A419BA4-9F7C-4842-95BE-44FF62937CB6}"/>
              </a:ext>
            </a:extLst>
          </p:cNvPr>
          <p:cNvSpPr>
            <a:spLocks noGrp="1"/>
          </p:cNvSpPr>
          <p:nvPr>
            <p:ph idx="1"/>
          </p:nvPr>
        </p:nvSpPr>
        <p:spPr>
          <a:xfrm>
            <a:off x="461609" y="1072573"/>
            <a:ext cx="7886700" cy="3278844"/>
          </a:xfrm>
        </p:spPr>
        <p:txBody>
          <a:bodyPr>
            <a:normAutofit/>
          </a:bodyPr>
          <a:lstStyle/>
          <a:p>
            <a:pPr marL="0" indent="0" algn="ctr">
              <a:buNone/>
              <a:defRPr sz="4800"/>
            </a:pPr>
            <a:endParaRPr lang="lt-LT" dirty="0">
              <a:latin typeface="Georgia" panose="02040502050405020303" pitchFamily="18" charset="0"/>
            </a:endParaRPr>
          </a:p>
          <a:p>
            <a:pPr marL="0" indent="0" algn="ctr">
              <a:buSzTx/>
              <a:buNone/>
              <a:defRPr sz="4800" b="1" i="1"/>
            </a:pPr>
            <a:r>
              <a:rPr lang="lt-LT" dirty="0">
                <a:latin typeface="Georgia" panose="02040502050405020303" pitchFamily="18" charset="0"/>
              </a:rPr>
              <a:t> </a:t>
            </a:r>
            <a:r>
              <a:rPr lang="lt-LT" sz="3600" dirty="0">
                <a:latin typeface="Georgia" panose="02040502050405020303" pitchFamily="18" charset="0"/>
              </a:rPr>
              <a:t>A </a:t>
            </a:r>
            <a:r>
              <a:rPr lang="lt-LT" sz="3600" dirty="0" err="1">
                <a:latin typeface="Georgia" panose="02040502050405020303" pitchFamily="18" charset="0"/>
              </a:rPr>
              <a:t>Vulnerability</a:t>
            </a:r>
            <a:r>
              <a:rPr lang="lt-LT" sz="3600" dirty="0">
                <a:latin typeface="Georgia" panose="02040502050405020303" pitchFamily="18" charset="0"/>
              </a:rPr>
              <a:t> </a:t>
            </a:r>
            <a:r>
              <a:rPr lang="lt-LT" sz="3600" dirty="0" err="1">
                <a:latin typeface="Georgia" panose="02040502050405020303" pitchFamily="18" charset="0"/>
              </a:rPr>
              <a:t>Causes</a:t>
            </a:r>
            <a:r>
              <a:rPr lang="lt-LT" sz="3600" dirty="0">
                <a:latin typeface="Georgia" panose="02040502050405020303" pitchFamily="18" charset="0"/>
              </a:rPr>
              <a:t> </a:t>
            </a:r>
            <a:r>
              <a:rPr lang="lt-LT" sz="3600" dirty="0" err="1">
                <a:latin typeface="Georgia" panose="02040502050405020303" pitchFamily="18" charset="0"/>
              </a:rPr>
              <a:t>Disasters</a:t>
            </a:r>
            <a:endParaRPr lang="lt-LT" sz="3600" dirty="0">
              <a:latin typeface="Georgia" panose="02040502050405020303" pitchFamily="18" charset="0"/>
            </a:endParaRPr>
          </a:p>
          <a:p>
            <a:pPr marL="0" indent="0" algn="ctr">
              <a:buSzTx/>
              <a:buNone/>
              <a:defRPr sz="4800" b="1" i="1"/>
            </a:pPr>
            <a:endParaRPr lang="lt-LT" sz="4000" dirty="0">
              <a:latin typeface="Georgia" panose="02040502050405020303" pitchFamily="18" charset="0"/>
            </a:endParaRPr>
          </a:p>
          <a:p>
            <a:endParaRPr lang="lt-LT"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3016FCB7-D756-9E4B-9DA1-74EBF794DA27}"/>
              </a:ext>
            </a:extLst>
          </p:cNvPr>
          <p:cNvSpPr>
            <a:spLocks noGrp="1"/>
          </p:cNvSpPr>
          <p:nvPr>
            <p:ph type="sldNum" sz="quarter" idx="12"/>
          </p:nvPr>
        </p:nvSpPr>
        <p:spPr/>
        <p:txBody>
          <a:bodyPr/>
          <a:lstStyle/>
          <a:p>
            <a:fld id="{F5D06E52-7630-F84B-AB23-AD4D7DE68425}" type="slidenum">
              <a:rPr lang="en-US" smtClean="0"/>
              <a:pPr/>
              <a:t>3</a:t>
            </a:fld>
            <a:endParaRPr lang="en-US"/>
          </a:p>
        </p:txBody>
      </p:sp>
      <p:sp>
        <p:nvSpPr>
          <p:cNvPr id="6" name="Footer Placeholder 5">
            <a:extLst>
              <a:ext uri="{FF2B5EF4-FFF2-40B4-BE49-F238E27FC236}">
                <a16:creationId xmlns:a16="http://schemas.microsoft.com/office/drawing/2014/main" id="{B7F140A2-FBC4-1D46-8A50-9129FCD4050F}"/>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664DBF34-2ECD-4D5D-9E93-0B70C14EED98}"/>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088725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FA2B-5351-418D-B6B6-DB0960E4F9A6}"/>
              </a:ext>
            </a:extLst>
          </p:cNvPr>
          <p:cNvSpPr>
            <a:spLocks noGrp="1"/>
          </p:cNvSpPr>
          <p:nvPr>
            <p:ph type="title"/>
          </p:nvPr>
        </p:nvSpPr>
        <p:spPr/>
        <p:txBody>
          <a:bodyPr>
            <a:noAutofit/>
          </a:bodyPr>
          <a:lstStyle/>
          <a:p>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r>
              <a:rPr lang="en-US" sz="2200" b="1" dirty="0">
                <a:latin typeface="Georgia" panose="02040502050405020303" pitchFamily="18" charset="0"/>
              </a:rPr>
              <a:t>FAA Refuses Unsolicited Advice</a:t>
            </a: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br>
              <a:rPr lang="en-US" sz="2200" b="1" dirty="0">
                <a:latin typeface="Georgia" panose="02040502050405020303" pitchFamily="18" charset="0"/>
              </a:rPr>
            </a:b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234F2745-1C70-497C-9CCB-2E25F5D99A11}"/>
              </a:ext>
            </a:extLst>
          </p:cNvPr>
          <p:cNvSpPr txBox="1"/>
          <p:nvPr/>
        </p:nvSpPr>
        <p:spPr>
          <a:xfrm>
            <a:off x="628650" y="1199222"/>
            <a:ext cx="8179833" cy="3970318"/>
          </a:xfrm>
          <a:prstGeom prst="rect">
            <a:avLst/>
          </a:prstGeom>
          <a:noFill/>
        </p:spPr>
        <p:txBody>
          <a:bodyPr wrap="square">
            <a:spAutoFit/>
          </a:bodyPr>
          <a:lstStyle/>
          <a:p>
            <a:r>
              <a:rPr lang="en-GB" sz="1800" b="1" dirty="0">
                <a:latin typeface="Georgia" panose="02040502050405020303" pitchFamily="18" charset="0"/>
              </a:rPr>
              <a:t>All the effort of proving that 737 MAX can fly safely without MCAS </a:t>
            </a:r>
            <a:r>
              <a:rPr lang="en-GB" sz="1800" dirty="0">
                <a:latin typeface="Georgia" panose="02040502050405020303" pitchFamily="18" charset="0"/>
              </a:rPr>
              <a:t>that was  described in AD 2020-24-02 would not have been  necessary if  </a:t>
            </a:r>
            <a:r>
              <a:rPr lang="en-GB" sz="1800" i="1" dirty="0">
                <a:latin typeface="Georgia" panose="02040502050405020303" pitchFamily="18" charset="0"/>
              </a:rPr>
              <a:t>“the additional redundancy requested by commenters” </a:t>
            </a:r>
            <a:r>
              <a:rPr lang="en-GB" sz="1800" dirty="0">
                <a:latin typeface="Georgia" panose="02040502050405020303" pitchFamily="18" charset="0"/>
              </a:rPr>
              <a:t>, that is – the QR method requested by </a:t>
            </a:r>
            <a:r>
              <a:rPr lang="en-GB" sz="1800" i="1" dirty="0">
                <a:latin typeface="Georgia" panose="02040502050405020303" pitchFamily="18" charset="0"/>
              </a:rPr>
              <a:t>“commenter” </a:t>
            </a:r>
            <a:r>
              <a:rPr lang="en-GB" sz="1800" dirty="0">
                <a:latin typeface="Georgia" panose="02040502050405020303" pitchFamily="18" charset="0"/>
              </a:rPr>
              <a:t>Algirdas Avizienis, had been implemented. QR would disable </a:t>
            </a:r>
            <a:r>
              <a:rPr lang="en-GB" sz="1800" i="1" dirty="0">
                <a:latin typeface="Georgia" panose="02040502050405020303" pitchFamily="18" charset="0"/>
              </a:rPr>
              <a:t>STS</a:t>
            </a:r>
            <a:r>
              <a:rPr lang="en-GB" sz="1800" dirty="0">
                <a:latin typeface="Georgia" panose="02040502050405020303" pitchFamily="18" charset="0"/>
              </a:rPr>
              <a:t> only after the third failure (out of 4) of </a:t>
            </a:r>
            <a:r>
              <a:rPr lang="en-GB" sz="1800" dirty="0" err="1">
                <a:latin typeface="Georgia" panose="02040502050405020303" pitchFamily="18" charset="0"/>
              </a:rPr>
              <a:t>AoA</a:t>
            </a:r>
            <a:r>
              <a:rPr lang="en-GB" sz="1800" dirty="0">
                <a:latin typeface="Georgia" panose="02040502050405020303" pitchFamily="18" charset="0"/>
              </a:rPr>
              <a:t> sensors, a most unlikely event in one flight.</a:t>
            </a:r>
          </a:p>
          <a:p>
            <a:endParaRPr lang="en-GB" sz="1800" dirty="0">
              <a:latin typeface="Georgia" panose="02040502050405020303" pitchFamily="18" charset="0"/>
            </a:endParaRPr>
          </a:p>
          <a:p>
            <a:r>
              <a:rPr lang="en-GB" sz="1800" b="1" dirty="0">
                <a:latin typeface="Georgia" panose="02040502050405020303" pitchFamily="18" charset="0"/>
              </a:rPr>
              <a:t>A summary of my unsuccessful efforts </a:t>
            </a:r>
            <a:r>
              <a:rPr lang="en-GB" sz="1800" dirty="0">
                <a:latin typeface="Georgia" panose="02040502050405020303" pitchFamily="18" charset="0"/>
              </a:rPr>
              <a:t>to convince FAA that the QR method was the best (and inexpensive) improvement in the design additions to 737 MAX flight control system is presented in the next two slides. </a:t>
            </a:r>
            <a:r>
              <a:rPr lang="en-GB" sz="1800" b="1" dirty="0">
                <a:latin typeface="Georgia" panose="02040502050405020303" pitchFamily="18" charset="0"/>
              </a:rPr>
              <a:t>Regrettably, the re-certified 737 MAX  airplanes are  flying today with the non-redundant pair of  </a:t>
            </a:r>
            <a:r>
              <a:rPr lang="en-GB" sz="1800" b="1" dirty="0" err="1">
                <a:latin typeface="Georgia" panose="02040502050405020303" pitchFamily="18" charset="0"/>
              </a:rPr>
              <a:t>AoA</a:t>
            </a:r>
            <a:r>
              <a:rPr lang="en-GB" sz="1800" b="1" dirty="0">
                <a:latin typeface="Georgia" panose="02040502050405020303" pitchFamily="18" charset="0"/>
              </a:rPr>
              <a:t> sensors, just as  the Boeing 737-100 flew in 1968.</a:t>
            </a:r>
          </a:p>
          <a:p>
            <a:pPr marL="0" indent="0">
              <a:buNone/>
            </a:pPr>
            <a:endParaRPr lang="en-US" sz="1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31D3E3EC-8F33-9141-8C12-9D8EE58EA7A1}"/>
              </a:ext>
            </a:extLst>
          </p:cNvPr>
          <p:cNvSpPr>
            <a:spLocks noGrp="1"/>
          </p:cNvSpPr>
          <p:nvPr>
            <p:ph type="sldNum" sz="quarter" idx="12"/>
          </p:nvPr>
        </p:nvSpPr>
        <p:spPr/>
        <p:txBody>
          <a:bodyPr/>
          <a:lstStyle/>
          <a:p>
            <a:fld id="{F5D06E52-7630-F84B-AB23-AD4D7DE68425}" type="slidenum">
              <a:rPr lang="en-US" smtClean="0"/>
              <a:pPr/>
              <a:t>30</a:t>
            </a:fld>
            <a:endParaRPr lang="en-US"/>
          </a:p>
        </p:txBody>
      </p:sp>
      <p:sp>
        <p:nvSpPr>
          <p:cNvPr id="6" name="Footer Placeholder 5">
            <a:extLst>
              <a:ext uri="{FF2B5EF4-FFF2-40B4-BE49-F238E27FC236}">
                <a16:creationId xmlns:a16="http://schemas.microsoft.com/office/drawing/2014/main" id="{C6689AD5-0140-F748-8C02-E42E50DAD45F}"/>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F1B52470-DD88-462F-AD2D-D6E027FFD2E1}"/>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130925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2240-EEDF-4D79-AE64-D727C36F09F2}"/>
              </a:ext>
            </a:extLst>
          </p:cNvPr>
          <p:cNvSpPr>
            <a:spLocks noGrp="1"/>
          </p:cNvSpPr>
          <p:nvPr>
            <p:ph type="title"/>
          </p:nvPr>
        </p:nvSpPr>
        <p:spPr>
          <a:xfrm>
            <a:off x="335517" y="324742"/>
            <a:ext cx="7886700" cy="994172"/>
          </a:xfrm>
        </p:spPr>
        <p:txBody>
          <a:bodyPr>
            <a:noAutofit/>
          </a:bodyPr>
          <a:lstStyle/>
          <a:p>
            <a:r>
              <a:rPr lang="en-US" sz="2200" b="1" dirty="0">
                <a:latin typeface="Georgia" panose="02040502050405020303" pitchFamily="18" charset="0"/>
              </a:rPr>
              <a:t> </a:t>
            </a:r>
            <a:br>
              <a:rPr lang="en-US" sz="2200" b="1" dirty="0">
                <a:latin typeface="Georgia" panose="02040502050405020303" pitchFamily="18" charset="0"/>
              </a:rPr>
            </a:br>
            <a:r>
              <a:rPr lang="en-US" sz="2000" b="1" dirty="0">
                <a:latin typeface="Georgia" panose="02040502050405020303" pitchFamily="18" charset="0"/>
              </a:rPr>
              <a:t>My Efforts to Convince FAA to Require </a:t>
            </a:r>
            <a:br>
              <a:rPr lang="en-US" sz="2000" b="1" dirty="0">
                <a:latin typeface="Georgia" panose="02040502050405020303" pitchFamily="18" charset="0"/>
              </a:rPr>
            </a:br>
            <a:r>
              <a:rPr lang="en-US" sz="2000" b="1" dirty="0">
                <a:latin typeface="Georgia" panose="02040502050405020303" pitchFamily="18" charset="0"/>
              </a:rPr>
              <a:t>Fault Tolerance: 9 Tries, 4 Replies, but No Success</a:t>
            </a:r>
            <a:endParaRPr lang="lt-LT" sz="2000" dirty="0">
              <a:latin typeface="Georgia" panose="02040502050405020303" pitchFamily="18" charset="0"/>
            </a:endParaRPr>
          </a:p>
        </p:txBody>
      </p:sp>
      <p:sp>
        <p:nvSpPr>
          <p:cNvPr id="5" name="TextBox 4">
            <a:extLst>
              <a:ext uri="{FF2B5EF4-FFF2-40B4-BE49-F238E27FC236}">
                <a16:creationId xmlns:a16="http://schemas.microsoft.com/office/drawing/2014/main" id="{9DD4A030-BB07-44FE-9408-900B61EEBA41}"/>
              </a:ext>
            </a:extLst>
          </p:cNvPr>
          <p:cNvSpPr txBox="1"/>
          <p:nvPr/>
        </p:nvSpPr>
        <p:spPr>
          <a:xfrm>
            <a:off x="335517" y="1590989"/>
            <a:ext cx="8179833" cy="3685368"/>
          </a:xfrm>
          <a:prstGeom prst="rect">
            <a:avLst/>
          </a:prstGeom>
          <a:noFill/>
        </p:spPr>
        <p:txBody>
          <a:bodyPr wrap="square">
            <a:spAutoFit/>
          </a:bodyPr>
          <a:lstStyle/>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05/15/2019 my email to Mr. Ali </a:t>
            </a:r>
            <a:r>
              <a:rPr lang="en-US" sz="1800" dirty="0" err="1">
                <a:latin typeface="Georgia" panose="02040502050405020303" pitchFamily="18" charset="0"/>
              </a:rPr>
              <a:t>Bahrami</a:t>
            </a:r>
            <a:r>
              <a:rPr lang="en-US" sz="1800" dirty="0">
                <a:latin typeface="Georgia" panose="02040502050405020303" pitchFamily="18" charset="0"/>
              </a:rPr>
              <a:t>, Associate Administrator for Aviation Safety, a </a:t>
            </a:r>
            <a:r>
              <a:rPr lang="en-US" sz="1800" i="1" dirty="0">
                <a:latin typeface="Georgia" panose="02040502050405020303" pitchFamily="18" charset="0"/>
              </a:rPr>
              <a:t>“thank you</a:t>
            </a:r>
            <a:r>
              <a:rPr lang="en-US" sz="1800" dirty="0">
                <a:latin typeface="Georgia" panose="02040502050405020303" pitchFamily="18" charset="0"/>
              </a:rPr>
              <a:t>“ note comes the next day</a:t>
            </a: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09/11/2019 my email to Mr. </a:t>
            </a:r>
            <a:r>
              <a:rPr lang="en-US" sz="1800" dirty="0" err="1">
                <a:latin typeface="Georgia" panose="02040502050405020303" pitchFamily="18" charset="0"/>
              </a:rPr>
              <a:t>Bahrami</a:t>
            </a:r>
            <a:r>
              <a:rPr lang="en-US" sz="1800" dirty="0">
                <a:latin typeface="Georgia" panose="02040502050405020303" pitchFamily="18" charset="0"/>
              </a:rPr>
              <a:t>, attached a two page paper on the causes of failure of 737 MAX airplanes </a:t>
            </a: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10/06/2019 my email </a:t>
            </a:r>
            <a:r>
              <a:rPr lang="en-US" sz="1800" i="1" dirty="0">
                <a:latin typeface="Georgia" panose="02040502050405020303" pitchFamily="18" charset="0"/>
              </a:rPr>
              <a:t>“An Appeal to add two </a:t>
            </a:r>
            <a:r>
              <a:rPr lang="en-US" sz="1800" i="1" dirty="0" err="1">
                <a:latin typeface="Georgia" panose="02040502050405020303" pitchFamily="18" charset="0"/>
              </a:rPr>
              <a:t>AoA</a:t>
            </a:r>
            <a:r>
              <a:rPr lang="en-US" sz="1800" i="1" dirty="0">
                <a:latin typeface="Georgia" panose="02040502050405020303" pitchFamily="18" charset="0"/>
              </a:rPr>
              <a:t> sensors to 737 MAX</a:t>
            </a:r>
            <a:r>
              <a:rPr lang="en-US" sz="1800" dirty="0">
                <a:latin typeface="Georgia" panose="02040502050405020303" pitchFamily="18" charset="0"/>
              </a:rPr>
              <a:t>” to Mr. </a:t>
            </a:r>
            <a:r>
              <a:rPr lang="en-US" sz="1800" dirty="0" err="1">
                <a:latin typeface="Georgia" panose="02040502050405020303" pitchFamily="18" charset="0"/>
              </a:rPr>
              <a:t>Bahrami</a:t>
            </a:r>
            <a:endParaRPr lang="en-US" sz="1800" dirty="0">
              <a:latin typeface="Georgia" panose="02040502050405020303" pitchFamily="18" charset="0"/>
            </a:endParaRP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10/20/2019 my email </a:t>
            </a:r>
            <a:r>
              <a:rPr lang="en-US" sz="1800" i="1" dirty="0">
                <a:latin typeface="Georgia" panose="02040502050405020303" pitchFamily="18" charset="0"/>
              </a:rPr>
              <a:t>“Comments on JATR report</a:t>
            </a:r>
            <a:r>
              <a:rPr lang="en-US" sz="1800" dirty="0">
                <a:latin typeface="Georgia" panose="02040502050405020303" pitchFamily="18" charset="0"/>
              </a:rPr>
              <a:t>” to Mr. </a:t>
            </a:r>
            <a:r>
              <a:rPr lang="en-US" sz="1800" dirty="0" err="1">
                <a:latin typeface="Georgia" panose="02040502050405020303" pitchFamily="18" charset="0"/>
              </a:rPr>
              <a:t>Bahrami</a:t>
            </a:r>
            <a:endParaRPr lang="en-US" sz="1800" dirty="0">
              <a:latin typeface="Georgia" panose="02040502050405020303" pitchFamily="18" charset="0"/>
            </a:endParaRP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11/06/2019 I receive US Mail from Mr. Earl Lawrence, Executive Director of Aircraft Certification Service, responding to my letters to Mr. </a:t>
            </a:r>
            <a:r>
              <a:rPr lang="en-US" sz="1800" dirty="0" err="1">
                <a:latin typeface="Georgia" panose="02040502050405020303" pitchFamily="18" charset="0"/>
              </a:rPr>
              <a:t>Bahrami</a:t>
            </a:r>
            <a:r>
              <a:rPr lang="en-US" sz="1800" dirty="0">
                <a:latin typeface="Georgia" panose="02040502050405020303" pitchFamily="18" charset="0"/>
              </a:rPr>
              <a:t> : </a:t>
            </a:r>
            <a:r>
              <a:rPr lang="en-US" sz="1800" i="1" dirty="0">
                <a:latin typeface="Georgia" panose="02040502050405020303" pitchFamily="18" charset="0"/>
              </a:rPr>
              <a:t>“we appreciate your interest...”</a:t>
            </a: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12/14/2019 my email: expanded </a:t>
            </a:r>
            <a:r>
              <a:rPr lang="en-US" sz="1800" i="1" dirty="0">
                <a:latin typeface="Georgia" panose="02040502050405020303" pitchFamily="18" charset="0"/>
              </a:rPr>
              <a:t>“Appeal</a:t>
            </a:r>
            <a:r>
              <a:rPr lang="en-US" sz="1800" dirty="0">
                <a:latin typeface="Georgia" panose="02040502050405020303" pitchFamily="18" charset="0"/>
              </a:rPr>
              <a:t>” with 5 exhibits to Mr. Lawrence and Mr. </a:t>
            </a:r>
            <a:r>
              <a:rPr lang="en-US" sz="1800" dirty="0" err="1">
                <a:latin typeface="Georgia" panose="02040502050405020303" pitchFamily="18" charset="0"/>
              </a:rPr>
              <a:t>Bahrami</a:t>
            </a:r>
            <a:endParaRPr lang="en-US" sz="1800" dirty="0">
              <a:latin typeface="Georgia" panose="02040502050405020303" pitchFamily="18" charset="0"/>
            </a:endParaRPr>
          </a:p>
          <a:p>
            <a:pPr marL="285750" indent="-285750" algn="just">
              <a:lnSpc>
                <a:spcPct val="72000"/>
              </a:lnSpc>
              <a:buFont typeface="Arial" panose="020B0604020202020204" pitchFamily="34" charset="0"/>
              <a:buChar char="•"/>
              <a:defRPr sz="1600"/>
            </a:pPr>
            <a:r>
              <a:rPr lang="en-US" sz="1800" dirty="0">
                <a:latin typeface="Georgia" panose="02040502050405020303" pitchFamily="18" charset="0"/>
              </a:rPr>
              <a:t>01/20/2020 I send </a:t>
            </a:r>
            <a:r>
              <a:rPr lang="en-US" sz="1800" i="1" dirty="0">
                <a:latin typeface="Georgia" panose="02040502050405020303" pitchFamily="18" charset="0"/>
              </a:rPr>
              <a:t>US Certified Mail </a:t>
            </a:r>
            <a:r>
              <a:rPr lang="en-US" sz="1800" dirty="0">
                <a:latin typeface="Georgia" panose="02040502050405020303" pitchFamily="18" charset="0"/>
              </a:rPr>
              <a:t>to Mr. Lawrence with a </a:t>
            </a:r>
            <a:r>
              <a:rPr lang="en-US" sz="1800" i="1" dirty="0">
                <a:latin typeface="Georgia" panose="02040502050405020303" pitchFamily="18" charset="0"/>
              </a:rPr>
              <a:t>Summary Report </a:t>
            </a:r>
            <a:r>
              <a:rPr lang="en-US" sz="1800" dirty="0">
                <a:latin typeface="Georgia" panose="02040502050405020303" pitchFamily="18" charset="0"/>
              </a:rPr>
              <a:t>of my arguments for adding two redundant </a:t>
            </a:r>
            <a:r>
              <a:rPr lang="en-US" sz="1800" dirty="0" err="1">
                <a:latin typeface="Georgia" panose="02040502050405020303" pitchFamily="18" charset="0"/>
              </a:rPr>
              <a:t>AoA</a:t>
            </a:r>
            <a:r>
              <a:rPr lang="en-US" sz="1800" dirty="0">
                <a:latin typeface="Georgia" panose="02040502050405020303" pitchFamily="18" charset="0"/>
              </a:rPr>
              <a:t> sensors and implementing the QR method of fault tolerance in Boeing 737 MAX airplanes</a:t>
            </a:r>
          </a:p>
          <a:p>
            <a:pPr>
              <a:lnSpc>
                <a:spcPct val="72000"/>
              </a:lnSpc>
              <a:defRPr sz="1600"/>
            </a:pPr>
            <a:endParaRPr lang="en-US" sz="1800" b="1" dirty="0">
              <a:latin typeface="Georgia" panose="02040502050405020303" pitchFamily="18" charset="0"/>
            </a:endParaRPr>
          </a:p>
          <a:p>
            <a:pPr marL="285750" indent="-285750">
              <a:lnSpc>
                <a:spcPct val="72000"/>
              </a:lnSpc>
              <a:buFont typeface="Arial" panose="020B0604020202020204" pitchFamily="34" charset="0"/>
              <a:buChar char="•"/>
              <a:defRPr sz="1600"/>
            </a:pPr>
            <a:endParaRPr lang="en-US" sz="1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F396648-EB2C-1F4B-9551-B1BB730BD115}"/>
              </a:ext>
            </a:extLst>
          </p:cNvPr>
          <p:cNvSpPr>
            <a:spLocks noGrp="1"/>
          </p:cNvSpPr>
          <p:nvPr>
            <p:ph type="sldNum" sz="quarter" idx="12"/>
          </p:nvPr>
        </p:nvSpPr>
        <p:spPr/>
        <p:txBody>
          <a:bodyPr/>
          <a:lstStyle/>
          <a:p>
            <a:fld id="{F5D06E52-7630-F84B-AB23-AD4D7DE68425}" type="slidenum">
              <a:rPr lang="en-US" smtClean="0"/>
              <a:pPr/>
              <a:t>31</a:t>
            </a:fld>
            <a:endParaRPr lang="en-US"/>
          </a:p>
        </p:txBody>
      </p:sp>
      <p:sp>
        <p:nvSpPr>
          <p:cNvPr id="6" name="Footer Placeholder 5">
            <a:extLst>
              <a:ext uri="{FF2B5EF4-FFF2-40B4-BE49-F238E27FC236}">
                <a16:creationId xmlns:a16="http://schemas.microsoft.com/office/drawing/2014/main" id="{D9C46BA4-52A0-064F-8879-731D3558F035}"/>
              </a:ext>
            </a:extLst>
          </p:cNvPr>
          <p:cNvSpPr>
            <a:spLocks noGrp="1"/>
          </p:cNvSpPr>
          <p:nvPr>
            <p:ph type="ftr" sz="quarter" idx="11"/>
          </p:nvPr>
        </p:nvSpPr>
        <p:spPr>
          <a:xfrm>
            <a:off x="0" y="4855862"/>
            <a:ext cx="3086100" cy="273844"/>
          </a:xfrm>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8D960CF1-2276-4C43-ABA7-7AB4359C2417}"/>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179204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6BBF-1D3F-47B9-A54C-8E441DFF0B05}"/>
              </a:ext>
            </a:extLst>
          </p:cNvPr>
          <p:cNvSpPr>
            <a:spLocks noGrp="1"/>
          </p:cNvSpPr>
          <p:nvPr>
            <p:ph type="title"/>
          </p:nvPr>
        </p:nvSpPr>
        <p:spPr>
          <a:xfrm>
            <a:off x="414067" y="248707"/>
            <a:ext cx="7808149" cy="994172"/>
          </a:xfrm>
        </p:spPr>
        <p:txBody>
          <a:bodyPr>
            <a:noAutofit/>
          </a:bodyPr>
          <a:lstStyle/>
          <a:p>
            <a:br>
              <a:rPr lang="en-GB" sz="2200" b="1" dirty="0">
                <a:latin typeface="Georgia" panose="02040502050405020303" pitchFamily="18" charset="0"/>
              </a:rPr>
            </a:br>
            <a:r>
              <a:rPr lang="en-GB" sz="2200" b="1" dirty="0">
                <a:latin typeface="Georgia" panose="02040502050405020303" pitchFamily="18" charset="0"/>
              </a:rPr>
              <a:t>My Efforts to Convince FAA to Require Fault Tolerance: Ending with the </a:t>
            </a:r>
            <a:r>
              <a:rPr lang="en-GB" sz="2200" b="1" i="1" dirty="0">
                <a:latin typeface="Georgia" panose="02040502050405020303" pitchFamily="18" charset="0"/>
              </a:rPr>
              <a:t>Final Rule</a:t>
            </a:r>
            <a:br>
              <a:rPr lang="en-GB" sz="2400" b="1" dirty="0">
                <a:latin typeface="Georgia" panose="02040502050405020303" pitchFamily="18" charset="0"/>
              </a:rPr>
            </a:br>
            <a:br>
              <a:rPr lang="en-GB" sz="2400" b="1" dirty="0">
                <a:latin typeface="Georgia" panose="02040502050405020303" pitchFamily="18" charset="0"/>
              </a:rPr>
            </a:br>
            <a:endParaRPr lang="lt-LT" sz="2400" dirty="0">
              <a:latin typeface="Georgia" panose="02040502050405020303" pitchFamily="18" charset="0"/>
            </a:endParaRPr>
          </a:p>
        </p:txBody>
      </p:sp>
      <p:sp>
        <p:nvSpPr>
          <p:cNvPr id="5" name="TextBox 4">
            <a:extLst>
              <a:ext uri="{FF2B5EF4-FFF2-40B4-BE49-F238E27FC236}">
                <a16:creationId xmlns:a16="http://schemas.microsoft.com/office/drawing/2014/main" id="{865B114F-15C2-40AE-ABAC-F60632B7FA03}"/>
              </a:ext>
            </a:extLst>
          </p:cNvPr>
          <p:cNvSpPr txBox="1"/>
          <p:nvPr/>
        </p:nvSpPr>
        <p:spPr>
          <a:xfrm>
            <a:off x="414068" y="1147314"/>
            <a:ext cx="8394416" cy="3912610"/>
          </a:xfrm>
          <a:prstGeom prst="rect">
            <a:avLst/>
          </a:prstGeom>
          <a:noFill/>
        </p:spPr>
        <p:txBody>
          <a:bodyPr wrap="square">
            <a:spAutoFit/>
          </a:bodyPr>
          <a:lstStyle/>
          <a:p>
            <a:pPr marL="285750" indent="-285750" algn="just">
              <a:lnSpc>
                <a:spcPct val="72000"/>
              </a:lnSpc>
              <a:buFont typeface="Arial" panose="020B0604020202020204" pitchFamily="34" charset="0"/>
              <a:buChar char="•"/>
              <a:defRPr sz="1600"/>
            </a:pPr>
            <a:r>
              <a:rPr lang="en-GB" sz="1800" dirty="0">
                <a:latin typeface="Georgia" panose="02040502050405020303" pitchFamily="18" charset="0"/>
              </a:rPr>
              <a:t>02/07/2020 Two-hour telephone call from Mr. George </a:t>
            </a:r>
            <a:r>
              <a:rPr lang="en-GB" sz="1800" dirty="0" err="1">
                <a:latin typeface="Georgia" panose="02040502050405020303" pitchFamily="18" charset="0"/>
              </a:rPr>
              <a:t>Romanski</a:t>
            </a:r>
            <a:r>
              <a:rPr lang="en-GB" sz="1800" dirty="0">
                <a:latin typeface="Georgia" panose="02040502050405020303" pitchFamily="18" charset="0"/>
              </a:rPr>
              <a:t>, FAA Chief Scientific and Technical Advisor for Aircraft Computer Software</a:t>
            </a:r>
          </a:p>
          <a:p>
            <a:pPr marL="285750" indent="-285750" algn="just">
              <a:lnSpc>
                <a:spcPct val="72000"/>
              </a:lnSpc>
              <a:buFont typeface="Arial" panose="020B0604020202020204" pitchFamily="34" charset="0"/>
              <a:buChar char="•"/>
              <a:defRPr sz="1600"/>
            </a:pPr>
            <a:r>
              <a:rPr lang="en-GB" sz="1800" dirty="0">
                <a:latin typeface="Georgia" panose="02040502050405020303" pitchFamily="18" charset="0"/>
              </a:rPr>
              <a:t>02/10/2020 my email: comments about the telephone discussion to Mr. </a:t>
            </a:r>
            <a:r>
              <a:rPr lang="en-GB" sz="1800" dirty="0" err="1">
                <a:latin typeface="Georgia" panose="02040502050405020303" pitchFamily="18" charset="0"/>
              </a:rPr>
              <a:t>Romanski</a:t>
            </a:r>
            <a:r>
              <a:rPr lang="en-GB" sz="1800" dirty="0">
                <a:latin typeface="Georgia" panose="02040502050405020303" pitchFamily="18" charset="0"/>
              </a:rPr>
              <a:t>, </a:t>
            </a:r>
            <a:r>
              <a:rPr lang="en-GB" sz="1800" dirty="0" err="1">
                <a:latin typeface="Georgia" panose="02040502050405020303" pitchFamily="18" charset="0"/>
              </a:rPr>
              <a:t>Mr.Lawrence</a:t>
            </a:r>
            <a:r>
              <a:rPr lang="en-GB" sz="1800" dirty="0">
                <a:latin typeface="Georgia" panose="02040502050405020303" pitchFamily="18" charset="0"/>
              </a:rPr>
              <a:t>, and Mr. </a:t>
            </a:r>
            <a:r>
              <a:rPr lang="en-GB" sz="1800" dirty="0" err="1">
                <a:latin typeface="Georgia" panose="02040502050405020303" pitchFamily="18" charset="0"/>
              </a:rPr>
              <a:t>Bahrami</a:t>
            </a:r>
            <a:endParaRPr lang="en-GB" sz="1800" dirty="0">
              <a:latin typeface="Georgia" panose="02040502050405020303" pitchFamily="18" charset="0"/>
            </a:endParaRPr>
          </a:p>
          <a:p>
            <a:pPr marL="285750" indent="-285750" algn="just">
              <a:lnSpc>
                <a:spcPct val="72000"/>
              </a:lnSpc>
              <a:buFont typeface="Arial" panose="020B0604020202020204" pitchFamily="34" charset="0"/>
              <a:buChar char="•"/>
              <a:defRPr sz="1600"/>
            </a:pPr>
            <a:r>
              <a:rPr lang="en-GB" sz="1800" dirty="0">
                <a:latin typeface="Georgia" panose="02040502050405020303" pitchFamily="18" charset="0"/>
              </a:rPr>
              <a:t>02/19/2020  </a:t>
            </a:r>
            <a:r>
              <a:rPr lang="en-GB" sz="1800" i="1" dirty="0">
                <a:latin typeface="Georgia" panose="02040502050405020303" pitchFamily="18" charset="0"/>
              </a:rPr>
              <a:t>US Mail </a:t>
            </a:r>
            <a:r>
              <a:rPr lang="en-GB" sz="1800" dirty="0">
                <a:latin typeface="Georgia" panose="02040502050405020303" pitchFamily="18" charset="0"/>
              </a:rPr>
              <a:t>from Mr. Lawrence about my letters of 01/20 and  02/10/20: </a:t>
            </a:r>
            <a:r>
              <a:rPr lang="en-GB" sz="1800" b="1" dirty="0">
                <a:latin typeface="Georgia" panose="02040502050405020303" pitchFamily="18" charset="0"/>
              </a:rPr>
              <a:t>“</a:t>
            </a:r>
            <a:r>
              <a:rPr lang="en-GB" sz="1800" b="1" i="1" dirty="0">
                <a:latin typeface="Georgia" panose="02040502050405020303" pitchFamily="18" charset="0"/>
              </a:rPr>
              <a:t>we will do the right thing”</a:t>
            </a:r>
          </a:p>
          <a:p>
            <a:pPr marL="285750" indent="-285750" algn="just">
              <a:lnSpc>
                <a:spcPct val="72000"/>
              </a:lnSpc>
              <a:buFont typeface="Arial" panose="020B0604020202020204" pitchFamily="34" charset="0"/>
              <a:buChar char="•"/>
              <a:defRPr sz="1600"/>
            </a:pPr>
            <a:r>
              <a:rPr lang="en-GB" sz="1800" dirty="0">
                <a:latin typeface="Georgia" panose="02040502050405020303" pitchFamily="18" charset="0"/>
              </a:rPr>
              <a:t>09/21/2020 I submit the formal comment </a:t>
            </a:r>
            <a:r>
              <a:rPr lang="en-GB" sz="1800" i="1" dirty="0">
                <a:latin typeface="Georgia" panose="02040502050405020303" pitchFamily="18" charset="0"/>
              </a:rPr>
              <a:t>“The Case for Fault Tolerance of </a:t>
            </a:r>
            <a:r>
              <a:rPr lang="en-GB" sz="1800" i="1" dirty="0" err="1">
                <a:latin typeface="Georgia" panose="02040502050405020303" pitchFamily="18" charset="0"/>
              </a:rPr>
              <a:t>AoA</a:t>
            </a:r>
            <a:r>
              <a:rPr lang="en-GB" sz="1800" i="1" dirty="0">
                <a:latin typeface="Georgia" panose="02040502050405020303" pitchFamily="18" charset="0"/>
              </a:rPr>
              <a:t> </a:t>
            </a:r>
            <a:r>
              <a:rPr lang="en-GB" sz="1800" dirty="0">
                <a:latin typeface="Georgia" panose="02040502050405020303" pitchFamily="18" charset="0"/>
              </a:rPr>
              <a:t>Sensors in Boeing 737 MAX Aircraft”. My comment is assigned the document identification </a:t>
            </a:r>
            <a:r>
              <a:rPr lang="en-GB" sz="1800" i="1" dirty="0">
                <a:latin typeface="Georgia" panose="02040502050405020303" pitchFamily="18" charset="0"/>
              </a:rPr>
              <a:t>FAA-2020-0686-0183</a:t>
            </a:r>
            <a:r>
              <a:rPr lang="en-GB" sz="1800" dirty="0">
                <a:latin typeface="Georgia" panose="02040502050405020303" pitchFamily="18" charset="0"/>
              </a:rPr>
              <a:t>.</a:t>
            </a:r>
          </a:p>
          <a:p>
            <a:pPr marL="285750" indent="-285750" algn="just">
              <a:lnSpc>
                <a:spcPct val="72000"/>
              </a:lnSpc>
              <a:buFont typeface="Arial" panose="020B0604020202020204" pitchFamily="34" charset="0"/>
              <a:buChar char="•"/>
              <a:defRPr sz="1600"/>
            </a:pPr>
            <a:r>
              <a:rPr lang="en-GB" sz="1800" dirty="0">
                <a:latin typeface="Georgia" panose="02040502050405020303" pitchFamily="18" charset="0"/>
              </a:rPr>
              <a:t>10/20/2020 </a:t>
            </a:r>
            <a:r>
              <a:rPr lang="en-GB" sz="1800" b="1" i="1" dirty="0">
                <a:latin typeface="Georgia" panose="02040502050405020303" pitchFamily="18" charset="0"/>
              </a:rPr>
              <a:t>The Final Rule document states</a:t>
            </a:r>
            <a:r>
              <a:rPr lang="en-GB" sz="1800" dirty="0">
                <a:latin typeface="Georgia" panose="02040502050405020303" pitchFamily="18" charset="0"/>
              </a:rPr>
              <a:t>: </a:t>
            </a:r>
            <a:r>
              <a:rPr lang="en-GB" sz="1800" i="1" dirty="0">
                <a:latin typeface="Georgia" panose="02040502050405020303" pitchFamily="18" charset="0"/>
              </a:rPr>
              <a:t>“Based on analyses, simulation, and flight testing to establish consequences of failures and the capability for continued safe flight and landing, the FAA has determined that the new MCAS meets FAA safety standards, and that it is acceptable for STS (including MCAS) to remain inoperative for the remainder of a flight after the system fails. </a:t>
            </a:r>
            <a:r>
              <a:rPr lang="en-GB" sz="1800" b="1" i="1" dirty="0">
                <a:latin typeface="Georgia" panose="02040502050405020303" pitchFamily="18" charset="0"/>
              </a:rPr>
              <a:t>Therefore, the additional redundancy requested by commenters, to increase the availability of the system, is not required.” </a:t>
            </a:r>
          </a:p>
          <a:p>
            <a:pPr marL="285750" indent="-285750" algn="just">
              <a:lnSpc>
                <a:spcPct val="72000"/>
              </a:lnSpc>
              <a:buFont typeface="Arial" panose="020B0604020202020204" pitchFamily="34" charset="0"/>
              <a:buChar char="•"/>
              <a:defRPr sz="1600"/>
            </a:pPr>
            <a:endParaRPr lang="en-GB" sz="1800" dirty="0">
              <a:latin typeface="Georgia" panose="02040502050405020303" pitchFamily="18" charset="0"/>
            </a:endParaRPr>
          </a:p>
          <a:p>
            <a:endParaRPr lang="en-US" sz="15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8924A4E7-A3B9-ED40-9A01-4997174C736B}"/>
              </a:ext>
            </a:extLst>
          </p:cNvPr>
          <p:cNvSpPr>
            <a:spLocks noGrp="1"/>
          </p:cNvSpPr>
          <p:nvPr>
            <p:ph type="sldNum" sz="quarter" idx="12"/>
          </p:nvPr>
        </p:nvSpPr>
        <p:spPr/>
        <p:txBody>
          <a:bodyPr/>
          <a:lstStyle/>
          <a:p>
            <a:fld id="{F5D06E52-7630-F84B-AB23-AD4D7DE68425}" type="slidenum">
              <a:rPr lang="en-US" smtClean="0"/>
              <a:pPr/>
              <a:t>32</a:t>
            </a:fld>
            <a:endParaRPr lang="en-US"/>
          </a:p>
        </p:txBody>
      </p:sp>
      <p:sp>
        <p:nvSpPr>
          <p:cNvPr id="6" name="Footer Placeholder 5">
            <a:extLst>
              <a:ext uri="{FF2B5EF4-FFF2-40B4-BE49-F238E27FC236}">
                <a16:creationId xmlns:a16="http://schemas.microsoft.com/office/drawing/2014/main" id="{8299B92A-5ADF-E94F-AEBE-8711B5825F61}"/>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7CDDDBF6-9680-4AEA-B972-6AABD0C65D3F}"/>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34902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2A95-F67D-4EDB-8CE9-79E1BAC57F53}"/>
              </a:ext>
            </a:extLst>
          </p:cNvPr>
          <p:cNvSpPr>
            <a:spLocks noGrp="1"/>
          </p:cNvSpPr>
          <p:nvPr>
            <p:ph type="title"/>
          </p:nvPr>
        </p:nvSpPr>
        <p:spPr>
          <a:xfrm>
            <a:off x="295918" y="270992"/>
            <a:ext cx="8394580" cy="994172"/>
          </a:xfrm>
        </p:spPr>
        <p:txBody>
          <a:bodyPr>
            <a:normAutofit/>
          </a:bodyPr>
          <a:lstStyle/>
          <a:p>
            <a:r>
              <a:rPr lang="en-US" sz="2000" b="1" dirty="0">
                <a:latin typeface="Georgia" panose="02040502050405020303" pitchFamily="18" charset="0"/>
              </a:rPr>
              <a:t>In Conclusion: It Is Not Too Late to Make Things</a:t>
            </a:r>
            <a:br>
              <a:rPr lang="en-US" sz="2000" b="1" dirty="0">
                <a:latin typeface="Georgia" panose="02040502050405020303" pitchFamily="18" charset="0"/>
              </a:rPr>
            </a:br>
            <a:r>
              <a:rPr lang="en-US" sz="2000" b="1" dirty="0">
                <a:latin typeface="Georgia" panose="02040502050405020303" pitchFamily="18" charset="0"/>
              </a:rPr>
              <a:t>Better for the Boeing 737 MAX Airplane</a:t>
            </a:r>
            <a:endParaRPr lang="lt-LT" sz="2000" dirty="0">
              <a:latin typeface="Georgia" panose="02040502050405020303" pitchFamily="18" charset="0"/>
            </a:endParaRPr>
          </a:p>
        </p:txBody>
      </p:sp>
      <p:sp>
        <p:nvSpPr>
          <p:cNvPr id="5" name="TextBox 4">
            <a:extLst>
              <a:ext uri="{FF2B5EF4-FFF2-40B4-BE49-F238E27FC236}">
                <a16:creationId xmlns:a16="http://schemas.microsoft.com/office/drawing/2014/main" id="{40DC6CCF-C07C-428C-B356-EF45EB476934}"/>
              </a:ext>
            </a:extLst>
          </p:cNvPr>
          <p:cNvSpPr txBox="1"/>
          <p:nvPr/>
        </p:nvSpPr>
        <p:spPr>
          <a:xfrm>
            <a:off x="295918" y="1268016"/>
            <a:ext cx="8052391" cy="3996479"/>
          </a:xfrm>
          <a:prstGeom prst="rect">
            <a:avLst/>
          </a:prstGeom>
          <a:noFill/>
        </p:spPr>
        <p:txBody>
          <a:bodyPr wrap="square">
            <a:spAutoFit/>
          </a:bodyPr>
          <a:lstStyle/>
          <a:p>
            <a:pPr algn="just" defTabSz="762792">
              <a:lnSpc>
                <a:spcPct val="81000"/>
              </a:lnSpc>
              <a:spcBef>
                <a:spcPts val="700"/>
              </a:spcBef>
              <a:defRPr sz="1900" b="1" i="1"/>
            </a:pPr>
            <a:r>
              <a:rPr lang="en-US" sz="1500" dirty="0">
                <a:latin typeface="Georgia" panose="02040502050405020303" pitchFamily="18" charset="0"/>
              </a:rPr>
              <a:t>At this time </a:t>
            </a:r>
            <a:r>
              <a:rPr lang="en-US" sz="1500" i="0" dirty="0">
                <a:latin typeface="Georgia" panose="02040502050405020303" pitchFamily="18" charset="0"/>
              </a:rPr>
              <a:t>the re-certified 737 MAX airplanes are flying with the single Disagree Detector DD comparison that disconnects MCAS in both FCCs for the remaining duration of the flight after the first one (of two) nonredundant </a:t>
            </a:r>
            <a:r>
              <a:rPr lang="en-US" sz="1500" i="0" dirty="0" err="1">
                <a:latin typeface="Georgia" panose="02040502050405020303" pitchFamily="18" charset="0"/>
              </a:rPr>
              <a:t>AoA</a:t>
            </a:r>
            <a:r>
              <a:rPr lang="en-US" sz="1500" i="0" dirty="0">
                <a:latin typeface="Georgia" panose="02040502050405020303" pitchFamily="18" charset="0"/>
              </a:rPr>
              <a:t> sensor fails.</a:t>
            </a:r>
          </a:p>
          <a:p>
            <a:pPr algn="just" defTabSz="762792">
              <a:lnSpc>
                <a:spcPct val="81000"/>
              </a:lnSpc>
              <a:spcBef>
                <a:spcPts val="700"/>
              </a:spcBef>
              <a:defRPr sz="1900"/>
            </a:pPr>
            <a:r>
              <a:rPr lang="en-US" sz="1500" b="1" dirty="0">
                <a:latin typeface="Georgia" panose="02040502050405020303" pitchFamily="18" charset="0"/>
              </a:rPr>
              <a:t>The inexpensive installation of the QR method of fault tolerance would assure that </a:t>
            </a:r>
            <a:r>
              <a:rPr lang="en-US" sz="1500" b="1" i="1" dirty="0">
                <a:latin typeface="Georgia" panose="02040502050405020303" pitchFamily="18" charset="0"/>
              </a:rPr>
              <a:t>MCAS is disconnected only after 3</a:t>
            </a:r>
            <a:r>
              <a:rPr lang="en-US" sz="1500" b="1" dirty="0">
                <a:latin typeface="Georgia" panose="02040502050405020303" pitchFamily="18" charset="0"/>
              </a:rPr>
              <a:t> (out of 4) </a:t>
            </a:r>
            <a:r>
              <a:rPr lang="en-US" sz="1500" b="1" i="1" dirty="0" err="1">
                <a:latin typeface="Georgia" panose="02040502050405020303" pitchFamily="18" charset="0"/>
              </a:rPr>
              <a:t>AoA</a:t>
            </a:r>
            <a:r>
              <a:rPr lang="en-US" sz="1500" b="1" i="1" dirty="0">
                <a:latin typeface="Georgia" panose="02040502050405020303" pitchFamily="18" charset="0"/>
              </a:rPr>
              <a:t> sensors fail.</a:t>
            </a:r>
          </a:p>
          <a:p>
            <a:pPr algn="just" defTabSz="762792">
              <a:lnSpc>
                <a:spcPct val="81000"/>
              </a:lnSpc>
              <a:spcBef>
                <a:spcPts val="700"/>
              </a:spcBef>
              <a:defRPr sz="1900"/>
            </a:pPr>
            <a:r>
              <a:rPr lang="en-US" sz="1500" b="1" dirty="0">
                <a:latin typeface="Georgia" panose="02040502050405020303" pitchFamily="18" charset="0"/>
              </a:rPr>
              <a:t>I believe that installing QR now would benefit Boeing by </a:t>
            </a:r>
            <a:r>
              <a:rPr lang="en-US" sz="1500" b="1" i="1" dirty="0">
                <a:latin typeface="Georgia" panose="02040502050405020303" pitchFamily="18" charset="0"/>
              </a:rPr>
              <a:t>raising the confidence of the traveling public in the safety of the 737 MAX airplane</a:t>
            </a:r>
            <a:r>
              <a:rPr lang="en-US" sz="1500" b="1" dirty="0">
                <a:latin typeface="Georgia" panose="02040502050405020303" pitchFamily="18" charset="0"/>
              </a:rPr>
              <a:t>. There is no more need “to fly without MCAS” </a:t>
            </a:r>
            <a:r>
              <a:rPr lang="en-US" sz="1500" dirty="0">
                <a:latin typeface="Georgia" panose="02040502050405020303" pitchFamily="18" charset="0"/>
              </a:rPr>
              <a:t>–  that just does not sound good for nonexpert travelers. </a:t>
            </a:r>
          </a:p>
          <a:p>
            <a:pPr marL="0" indent="0" defTabSz="762792">
              <a:lnSpc>
                <a:spcPct val="81000"/>
              </a:lnSpc>
              <a:spcBef>
                <a:spcPts val="700"/>
              </a:spcBef>
              <a:buSzTx/>
              <a:buNone/>
              <a:defRPr sz="2300"/>
            </a:pPr>
            <a:r>
              <a:rPr lang="en-US" sz="1500" b="1" i="1" dirty="0">
                <a:latin typeface="Georgia" panose="02040502050405020303" pitchFamily="18" charset="0"/>
              </a:rPr>
              <a:t>In concluding my presentation I repeat the “18 billion dollar+ question”:           </a:t>
            </a:r>
            <a:r>
              <a:rPr lang="en-US" sz="1500" dirty="0">
                <a:latin typeface="Georgia" panose="02040502050405020303" pitchFamily="18" charset="0"/>
              </a:rPr>
              <a:t>“Why have FAA and Boeing avoided fault tolerance of </a:t>
            </a:r>
            <a:r>
              <a:rPr lang="en-US" sz="1500" dirty="0" err="1">
                <a:latin typeface="Georgia" panose="02040502050405020303" pitchFamily="18" charset="0"/>
              </a:rPr>
              <a:t>AoA</a:t>
            </a:r>
            <a:r>
              <a:rPr lang="en-US" sz="1500" dirty="0">
                <a:latin typeface="Georgia" panose="02040502050405020303" pitchFamily="18" charset="0"/>
              </a:rPr>
              <a:t> sensors even after the Ethiopian Airlines disaster ?”  </a:t>
            </a:r>
          </a:p>
          <a:p>
            <a:pPr marL="0" indent="0" algn="just" defTabSz="762792">
              <a:lnSpc>
                <a:spcPct val="81000"/>
              </a:lnSpc>
              <a:spcBef>
                <a:spcPts val="700"/>
              </a:spcBef>
              <a:buSzTx/>
              <a:buNone/>
              <a:defRPr sz="2600" b="1" i="1"/>
            </a:pPr>
            <a:r>
              <a:rPr lang="en-US" sz="1500" dirty="0">
                <a:latin typeface="Georgia" panose="02040502050405020303" pitchFamily="18" charset="0"/>
              </a:rPr>
              <a:t>We have seen that an extra pair of </a:t>
            </a:r>
            <a:r>
              <a:rPr lang="en-US" sz="1500" dirty="0" err="1">
                <a:latin typeface="Georgia" panose="02040502050405020303" pitchFamily="18" charset="0"/>
              </a:rPr>
              <a:t>AoA</a:t>
            </a:r>
            <a:r>
              <a:rPr lang="en-US" sz="1500" dirty="0">
                <a:latin typeface="Georgia" panose="02040502050405020303" pitchFamily="18" charset="0"/>
              </a:rPr>
              <a:t> sensors would have made any changes to the original MCAS (and 20 months of grounding the MAX fleet) unnecessary.</a:t>
            </a:r>
          </a:p>
          <a:p>
            <a:pPr marL="0" indent="0" algn="just" defTabSz="762792">
              <a:lnSpc>
                <a:spcPct val="81000"/>
              </a:lnSpc>
              <a:spcBef>
                <a:spcPts val="700"/>
              </a:spcBef>
              <a:buSzTx/>
              <a:buNone/>
              <a:defRPr sz="2600" b="1" i="1"/>
            </a:pPr>
            <a:r>
              <a:rPr lang="en-US" sz="1500" dirty="0">
                <a:latin typeface="Georgia" panose="02040502050405020303" pitchFamily="18" charset="0"/>
              </a:rPr>
              <a:t>If installed as part of the original certification, two additional </a:t>
            </a:r>
            <a:r>
              <a:rPr lang="en-US" sz="1500" dirty="0" err="1">
                <a:latin typeface="Georgia" panose="02040502050405020303" pitchFamily="18" charset="0"/>
              </a:rPr>
              <a:t>AoA</a:t>
            </a:r>
            <a:r>
              <a:rPr lang="en-US" sz="1500" dirty="0">
                <a:latin typeface="Georgia" panose="02040502050405020303" pitchFamily="18" charset="0"/>
              </a:rPr>
              <a:t> sensors would have prevented both 737 MAX airplane crashes !</a:t>
            </a:r>
          </a:p>
          <a:p>
            <a:pPr marL="0" indent="0" algn="just" defTabSz="762792">
              <a:lnSpc>
                <a:spcPct val="81000"/>
              </a:lnSpc>
              <a:spcBef>
                <a:spcPts val="700"/>
              </a:spcBef>
              <a:buSzTx/>
              <a:buNone/>
              <a:defRPr sz="2600" b="1" i="1"/>
            </a:pPr>
            <a:endParaRPr lang="en-US" sz="15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8BAEEF4-8FA0-7B42-A00E-B566240F1D3B}"/>
              </a:ext>
            </a:extLst>
          </p:cNvPr>
          <p:cNvSpPr>
            <a:spLocks noGrp="1"/>
          </p:cNvSpPr>
          <p:nvPr>
            <p:ph type="sldNum" sz="quarter" idx="12"/>
          </p:nvPr>
        </p:nvSpPr>
        <p:spPr/>
        <p:txBody>
          <a:bodyPr/>
          <a:lstStyle/>
          <a:p>
            <a:fld id="{F5D06E52-7630-F84B-AB23-AD4D7DE68425}" type="slidenum">
              <a:rPr lang="en-US" smtClean="0"/>
              <a:pPr/>
              <a:t>33</a:t>
            </a:fld>
            <a:endParaRPr lang="en-US"/>
          </a:p>
        </p:txBody>
      </p:sp>
      <p:sp>
        <p:nvSpPr>
          <p:cNvPr id="6" name="Footer Placeholder 5">
            <a:extLst>
              <a:ext uri="{FF2B5EF4-FFF2-40B4-BE49-F238E27FC236}">
                <a16:creationId xmlns:a16="http://schemas.microsoft.com/office/drawing/2014/main" id="{6A2DA959-839B-4C4A-95CC-61BD3067D5BA}"/>
              </a:ext>
            </a:extLst>
          </p:cNvPr>
          <p:cNvSpPr>
            <a:spLocks noGrp="1"/>
          </p:cNvSpPr>
          <p:nvPr>
            <p:ph type="ftr" sz="quarter" idx="11"/>
          </p:nvPr>
        </p:nvSpPr>
        <p:spPr>
          <a:xfrm>
            <a:off x="3260784" y="4767263"/>
            <a:ext cx="2854265" cy="273844"/>
          </a:xfrm>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B201B0A3-BC71-4806-AC29-D73D41B1C008}"/>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758075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90">
          <a:fgClr>
            <a:srgbClr val="781E40"/>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778934" y="630220"/>
            <a:ext cx="7586133" cy="1323439"/>
          </a:xfrm>
          <a:prstGeom prst="rect">
            <a:avLst/>
          </a:prstGeom>
          <a:noFill/>
        </p:spPr>
        <p:txBody>
          <a:bodyPr wrap="square" rtlCol="0">
            <a:spAutoFit/>
          </a:bodyPr>
          <a:lstStyle/>
          <a:p>
            <a:pPr algn="ctr"/>
            <a:r>
              <a:rPr lang="lt-LT" sz="4000" dirty="0" err="1">
                <a:solidFill>
                  <a:schemeClr val="bg1"/>
                </a:solidFill>
                <a:latin typeface="Georgia" panose="02040502050405020303" pitchFamily="18" charset="0"/>
              </a:rPr>
              <a:t>That’s</a:t>
            </a:r>
            <a:r>
              <a:rPr lang="lt-LT" sz="4000" dirty="0">
                <a:solidFill>
                  <a:schemeClr val="bg1"/>
                </a:solidFill>
                <a:latin typeface="Georgia" panose="02040502050405020303" pitchFamily="18" charset="0"/>
              </a:rPr>
              <a:t> </a:t>
            </a:r>
            <a:r>
              <a:rPr lang="lt-LT" sz="4000" dirty="0" err="1">
                <a:solidFill>
                  <a:schemeClr val="bg1"/>
                </a:solidFill>
                <a:latin typeface="Georgia" panose="02040502050405020303" pitchFamily="18" charset="0"/>
              </a:rPr>
              <a:t>All</a:t>
            </a:r>
            <a:r>
              <a:rPr lang="lt-LT" sz="4000" dirty="0">
                <a:solidFill>
                  <a:schemeClr val="bg1"/>
                </a:solidFill>
                <a:latin typeface="Georgia" panose="02040502050405020303" pitchFamily="18" charset="0"/>
              </a:rPr>
              <a:t>, </a:t>
            </a:r>
            <a:r>
              <a:rPr lang="lt-LT" sz="4000" dirty="0" err="1">
                <a:solidFill>
                  <a:schemeClr val="bg1"/>
                </a:solidFill>
                <a:latin typeface="Georgia" panose="02040502050405020303" pitchFamily="18" charset="0"/>
              </a:rPr>
              <a:t>Folks</a:t>
            </a:r>
            <a:br>
              <a:rPr lang="lt-LT" sz="4000" b="1" dirty="0">
                <a:solidFill>
                  <a:schemeClr val="bg1"/>
                </a:solidFill>
                <a:latin typeface="Georgia" panose="02040502050405020303" pitchFamily="18" charset="0"/>
              </a:rPr>
            </a:br>
            <a:endParaRPr lang="en-US" sz="4000" dirty="0">
              <a:solidFill>
                <a:schemeClr val="bg1"/>
              </a:solidFill>
              <a:latin typeface="Georgia" panose="02040502050405020303" pitchFamily="18" charset="0"/>
              <a:ea typeface="Georgia" charset="0"/>
              <a:cs typeface="Georgia" charset="0"/>
            </a:endParaRPr>
          </a:p>
        </p:txBody>
      </p:sp>
      <p:sp>
        <p:nvSpPr>
          <p:cNvPr id="6" name="TextBox 5">
            <a:extLst>
              <a:ext uri="{FF2B5EF4-FFF2-40B4-BE49-F238E27FC236}">
                <a16:creationId xmlns:a16="http://schemas.microsoft.com/office/drawing/2014/main" id="{411972C6-094B-4575-9B8D-CCC390872031}"/>
              </a:ext>
            </a:extLst>
          </p:cNvPr>
          <p:cNvSpPr txBox="1"/>
          <p:nvPr/>
        </p:nvSpPr>
        <p:spPr>
          <a:xfrm>
            <a:off x="372139" y="1588014"/>
            <a:ext cx="8190613" cy="2669962"/>
          </a:xfrm>
          <a:prstGeom prst="rect">
            <a:avLst/>
          </a:prstGeom>
          <a:noFill/>
        </p:spPr>
        <p:txBody>
          <a:bodyPr wrap="square">
            <a:spAutoFit/>
          </a:bodyPr>
          <a:lstStyle/>
          <a:p>
            <a:pPr marL="0" indent="0" algn="ctr">
              <a:buSzTx/>
              <a:buNone/>
            </a:pPr>
            <a:endParaRPr lang="en-US" dirty="0">
              <a:latin typeface="Georgia" panose="02040502050405020303" pitchFamily="18" charset="0"/>
            </a:endParaRPr>
          </a:p>
          <a:p>
            <a:pPr marL="0" indent="0" algn="ctr">
              <a:buSzTx/>
              <a:buNone/>
              <a:defRPr sz="4400" b="1" i="1"/>
            </a:pPr>
            <a:r>
              <a:rPr lang="en-US" dirty="0">
                <a:solidFill>
                  <a:schemeClr val="bg1">
                    <a:lumMod val="95000"/>
                  </a:schemeClr>
                </a:solidFill>
                <a:latin typeface="Georgia" panose="02040502050405020303" pitchFamily="18" charset="0"/>
              </a:rPr>
              <a:t>Your Questions, Please</a:t>
            </a:r>
          </a:p>
          <a:p>
            <a:pPr marL="0" indent="0" algn="ctr">
              <a:buSzTx/>
              <a:buNone/>
              <a:defRPr sz="4400" b="1" i="1"/>
            </a:pPr>
            <a:r>
              <a:rPr lang="en-US" sz="1800" dirty="0">
                <a:solidFill>
                  <a:schemeClr val="bg1"/>
                </a:solidFill>
                <a:latin typeface="Georgia" panose="02040502050405020303" pitchFamily="18" charset="0"/>
              </a:rPr>
              <a:t>Algirdas </a:t>
            </a:r>
            <a:r>
              <a:rPr lang="en-US" sz="1800" dirty="0" err="1">
                <a:solidFill>
                  <a:schemeClr val="bg1"/>
                </a:solidFill>
                <a:latin typeface="Georgia" panose="02040502050405020303" pitchFamily="18" charset="0"/>
              </a:rPr>
              <a:t>Avižienis</a:t>
            </a:r>
            <a:r>
              <a:rPr lang="en-US" sz="1800" dirty="0">
                <a:solidFill>
                  <a:schemeClr val="bg1"/>
                </a:solidFill>
                <a:latin typeface="Georgia" panose="02040502050405020303" pitchFamily="18" charset="0"/>
              </a:rPr>
              <a:t> -  in Lithuania and in publications</a:t>
            </a:r>
          </a:p>
          <a:p>
            <a:pPr marL="0" indent="0" algn="ctr">
              <a:buSzTx/>
              <a:buNone/>
              <a:defRPr sz="4400" b="1" i="1"/>
            </a:pPr>
            <a:r>
              <a:rPr lang="en-US" sz="1800" dirty="0">
                <a:solidFill>
                  <a:schemeClr val="bg1"/>
                </a:solidFill>
                <a:latin typeface="Georgia" panose="02040502050405020303" pitchFamily="18" charset="0"/>
              </a:rPr>
              <a:t>Al Avizienis -  to my colleagues and friends everywhere else</a:t>
            </a:r>
          </a:p>
          <a:p>
            <a:pPr marL="0" indent="0" algn="ctr">
              <a:buSzTx/>
              <a:buNone/>
              <a:defRPr sz="4400" b="1" i="1"/>
            </a:pPr>
            <a:endParaRPr lang="en-US" sz="1800" dirty="0">
              <a:solidFill>
                <a:schemeClr val="bg1"/>
              </a:solidFill>
              <a:latin typeface="Georgia" panose="02040502050405020303" pitchFamily="18" charset="0"/>
            </a:endParaRPr>
          </a:p>
          <a:p>
            <a:pPr marL="0" indent="0" algn="ctr">
              <a:buSzTx/>
              <a:buNone/>
              <a:defRPr sz="4400" b="1" i="1"/>
            </a:pPr>
            <a:endParaRPr lang="en-US" sz="1600" dirty="0">
              <a:solidFill>
                <a:schemeClr val="bg1"/>
              </a:solidFill>
              <a:latin typeface="Georgia" panose="02040502050405020303" pitchFamily="18" charset="0"/>
            </a:endParaRPr>
          </a:p>
          <a:p>
            <a:pPr marL="0" indent="0" algn="ctr">
              <a:buSzTx/>
              <a:buNone/>
              <a:defRPr sz="4400" b="1" i="1"/>
            </a:pPr>
            <a:r>
              <a:rPr lang="en-US" sz="2000" dirty="0">
                <a:solidFill>
                  <a:schemeClr val="bg1"/>
                </a:solidFill>
                <a:latin typeface="Georgia" panose="02040502050405020303" pitchFamily="18" charset="0"/>
              </a:rPr>
              <a:t>Please submit your written questions and comments to avizienisa@gmail.com  </a:t>
            </a:r>
          </a:p>
        </p:txBody>
      </p:sp>
    </p:spTree>
    <p:extLst>
      <p:ext uri="{BB962C8B-B14F-4D97-AF65-F5344CB8AC3E}">
        <p14:creationId xmlns:p14="http://schemas.microsoft.com/office/powerpoint/2010/main" val="75458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4F9C-5CE6-4B8D-8DF3-3C5DBC755D6F}"/>
              </a:ext>
            </a:extLst>
          </p:cNvPr>
          <p:cNvSpPr>
            <a:spLocks noGrp="1"/>
          </p:cNvSpPr>
          <p:nvPr>
            <p:ph type="title"/>
          </p:nvPr>
        </p:nvSpPr>
        <p:spPr>
          <a:xfrm>
            <a:off x="628650" y="273844"/>
            <a:ext cx="7161471" cy="994172"/>
          </a:xfrm>
        </p:spPr>
        <p:txBody>
          <a:bodyPr>
            <a:normAutofit/>
          </a:bodyPr>
          <a:lstStyle/>
          <a:p>
            <a:r>
              <a:rPr lang="en-US" sz="2000" b="1" dirty="0">
                <a:latin typeface="Georgia" panose="02040502050405020303" pitchFamily="18" charset="0"/>
              </a:rPr>
              <a:t>Boeing 737 (</a:t>
            </a:r>
            <a:r>
              <a:rPr lang="en-US" sz="2000" b="1" i="1" dirty="0">
                <a:latin typeface="Georgia" panose="02040502050405020303" pitchFamily="18" charset="0"/>
              </a:rPr>
              <a:t>Before MAX</a:t>
            </a:r>
            <a:r>
              <a:rPr lang="en-US" sz="2000" b="1" dirty="0">
                <a:latin typeface="Georgia" panose="02040502050405020303" pitchFamily="18" charset="0"/>
              </a:rPr>
              <a:t>) Flight Crew Makes </a:t>
            </a:r>
            <a:br>
              <a:rPr lang="en-US" sz="2000" b="1" dirty="0">
                <a:latin typeface="Georgia" panose="02040502050405020303" pitchFamily="18" charset="0"/>
              </a:rPr>
            </a:br>
            <a:r>
              <a:rPr lang="en-US" sz="2000" b="1" dirty="0">
                <a:latin typeface="Georgia" panose="02040502050405020303" pitchFamily="18" charset="0"/>
              </a:rPr>
              <a:t>Failure Decisions Based on </a:t>
            </a:r>
            <a:r>
              <a:rPr lang="en-US" sz="2000" b="1" dirty="0" err="1">
                <a:latin typeface="Georgia" panose="02040502050405020303" pitchFamily="18" charset="0"/>
              </a:rPr>
              <a:t>AoA</a:t>
            </a:r>
            <a:r>
              <a:rPr lang="en-US" sz="2000" b="1" dirty="0">
                <a:latin typeface="Georgia" panose="02040502050405020303" pitchFamily="18" charset="0"/>
              </a:rPr>
              <a:t> Sensor Outputs</a:t>
            </a:r>
            <a:endParaRPr lang="lt-LT" sz="2000" dirty="0">
              <a:latin typeface="Georgia" panose="02040502050405020303" pitchFamily="18" charset="0"/>
            </a:endParaRPr>
          </a:p>
        </p:txBody>
      </p:sp>
      <p:sp>
        <p:nvSpPr>
          <p:cNvPr id="3" name="Content Placeholder 2">
            <a:extLst>
              <a:ext uri="{FF2B5EF4-FFF2-40B4-BE49-F238E27FC236}">
                <a16:creationId xmlns:a16="http://schemas.microsoft.com/office/drawing/2014/main" id="{5CDF2F57-5DE0-4671-A442-ECD4381620CC}"/>
              </a:ext>
            </a:extLst>
          </p:cNvPr>
          <p:cNvSpPr>
            <a:spLocks noGrp="1"/>
          </p:cNvSpPr>
          <p:nvPr>
            <p:ph idx="1"/>
          </p:nvPr>
        </p:nvSpPr>
        <p:spPr/>
        <p:txBody>
          <a:bodyPr>
            <a:noAutofit/>
          </a:bodyPr>
          <a:lstStyle/>
          <a:p>
            <a:pPr marL="0" indent="0" algn="just">
              <a:buNone/>
            </a:pPr>
            <a:r>
              <a:rPr lang="en-US" sz="1600" b="1" dirty="0">
                <a:latin typeface="Georgia" panose="02040502050405020303" pitchFamily="18" charset="0"/>
              </a:rPr>
              <a:t>There are two independent Flight Control Computers FCC: </a:t>
            </a:r>
            <a:r>
              <a:rPr lang="en-US" sz="1600" dirty="0">
                <a:latin typeface="Georgia" panose="02040502050405020303" pitchFamily="18" charset="0"/>
              </a:rPr>
              <a:t>for the Captain and for the First Officer (the Flight Crew). One FCC is active, the other in “hot standby”. The choice is made by the Flight Crew in the Flight Deck  </a:t>
            </a:r>
            <a:r>
              <a:rPr lang="en-US" sz="1600" dirty="0">
                <a:solidFill>
                  <a:srgbClr val="C00000"/>
                </a:solidFill>
                <a:latin typeface="Georgia" panose="02040502050405020303" pitchFamily="18" charset="0"/>
              </a:rPr>
              <a:t>(Figure 1).</a:t>
            </a:r>
          </a:p>
          <a:p>
            <a:pPr marL="0" indent="0" algn="just">
              <a:buNone/>
            </a:pPr>
            <a:r>
              <a:rPr lang="en-US" sz="1600" b="1" dirty="0">
                <a:latin typeface="Georgia" panose="02040502050405020303" pitchFamily="18" charset="0"/>
              </a:rPr>
              <a:t>Each FCC  gets the input from one Angle-of-Attack sensor </a:t>
            </a:r>
            <a:r>
              <a:rPr lang="en-US" sz="1600" b="1" dirty="0" err="1">
                <a:latin typeface="Georgia" panose="02040502050405020303" pitchFamily="18" charset="0"/>
              </a:rPr>
              <a:t>AoAs</a:t>
            </a:r>
            <a:r>
              <a:rPr lang="en-US" sz="1600" dirty="0">
                <a:latin typeface="Georgia" panose="02040502050405020303" pitchFamily="18" charset="0"/>
              </a:rPr>
              <a:t>, located on each side of the aircraft </a:t>
            </a:r>
            <a:r>
              <a:rPr lang="en-US" sz="1600" dirty="0">
                <a:solidFill>
                  <a:srgbClr val="C00000"/>
                </a:solidFill>
                <a:latin typeface="Georgia" panose="02040502050405020303" pitchFamily="18" charset="0"/>
              </a:rPr>
              <a:t>(Figure 2</a:t>
            </a:r>
            <a:r>
              <a:rPr lang="en-US" sz="1600" dirty="0">
                <a:solidFill>
                  <a:srgbClr val="0070C0"/>
                </a:solidFill>
                <a:latin typeface="Georgia" panose="02040502050405020303" pitchFamily="18" charset="0"/>
              </a:rPr>
              <a:t>). </a:t>
            </a:r>
            <a:r>
              <a:rPr lang="en-US" sz="1600" dirty="0">
                <a:latin typeface="Georgia" panose="02040502050405020303" pitchFamily="18" charset="0"/>
              </a:rPr>
              <a:t>The </a:t>
            </a:r>
            <a:r>
              <a:rPr lang="en-US" sz="1600" b="1" dirty="0" err="1">
                <a:latin typeface="Georgia" panose="02040502050405020303" pitchFamily="18" charset="0"/>
              </a:rPr>
              <a:t>AoA</a:t>
            </a:r>
            <a:r>
              <a:rPr lang="en-US" sz="1600" dirty="0">
                <a:latin typeface="Georgia" panose="02040502050405020303" pitchFamily="18" charset="0"/>
              </a:rPr>
              <a:t> is the angle at which the </a:t>
            </a:r>
            <a:r>
              <a:rPr lang="en-US" sz="1600" i="1" dirty="0">
                <a:latin typeface="Georgia" panose="02040502050405020303" pitchFamily="18" charset="0"/>
              </a:rPr>
              <a:t>chord</a:t>
            </a:r>
            <a:r>
              <a:rPr lang="en-US" sz="1600" dirty="0">
                <a:latin typeface="Georgia" panose="02040502050405020303" pitchFamily="18" charset="0"/>
              </a:rPr>
              <a:t> of an aircraft's wing meets the relative wind. The </a:t>
            </a:r>
            <a:r>
              <a:rPr lang="en-US" sz="1600" i="1" dirty="0">
                <a:latin typeface="Georgia" panose="02040502050405020303" pitchFamily="18" charset="0"/>
              </a:rPr>
              <a:t>chord</a:t>
            </a:r>
            <a:r>
              <a:rPr lang="en-US" sz="1600" dirty="0">
                <a:latin typeface="Georgia" panose="02040502050405020303" pitchFamily="18" charset="0"/>
              </a:rPr>
              <a:t> is a straight line from the leading edge to the trailing edge of the wing (FAA definition). </a:t>
            </a:r>
          </a:p>
          <a:p>
            <a:pPr marL="0" indent="0" algn="just">
              <a:buNone/>
            </a:pPr>
            <a:r>
              <a:rPr lang="en-US" sz="1600" b="1" dirty="0">
                <a:latin typeface="Georgia" panose="02040502050405020303" pitchFamily="18" charset="0"/>
              </a:rPr>
              <a:t>Each FCC issues an </a:t>
            </a:r>
            <a:r>
              <a:rPr lang="en-US" sz="1600" b="1" i="1" dirty="0">
                <a:latin typeface="Georgia" panose="02040502050405020303" pitchFamily="18" charset="0"/>
              </a:rPr>
              <a:t>Alarm </a:t>
            </a:r>
            <a:r>
              <a:rPr lang="en-US" sz="1600" b="1" dirty="0">
                <a:latin typeface="Georgia" panose="02040502050405020303" pitchFamily="18" charset="0"/>
              </a:rPr>
              <a:t>(stick shaker and display) </a:t>
            </a:r>
            <a:r>
              <a:rPr lang="en-US" sz="1600" dirty="0">
                <a:latin typeface="Georgia" panose="02040502050405020303" pitchFamily="18" charset="0"/>
              </a:rPr>
              <a:t>to its member of the Flight Crew when the </a:t>
            </a:r>
            <a:r>
              <a:rPr lang="en-US" sz="1600" dirty="0" err="1">
                <a:latin typeface="Georgia" panose="02040502050405020303" pitchFamily="18" charset="0"/>
              </a:rPr>
              <a:t>AoA</a:t>
            </a:r>
            <a:r>
              <a:rPr lang="en-US" sz="1600" dirty="0">
                <a:latin typeface="Georgia" panose="02040502050405020303" pitchFamily="18" charset="0"/>
              </a:rPr>
              <a:t> sensor output exceeds a preset limit and a stall may occur.</a:t>
            </a:r>
          </a:p>
          <a:p>
            <a:pPr marL="0" indent="0" algn="just">
              <a:buNone/>
            </a:pPr>
            <a:r>
              <a:rPr lang="en-US" sz="1600" dirty="0">
                <a:latin typeface="Georgia" panose="02040502050405020303" pitchFamily="18" charset="0"/>
              </a:rPr>
              <a:t> </a:t>
            </a:r>
            <a:r>
              <a:rPr lang="en-US" sz="1600" b="1" dirty="0">
                <a:latin typeface="Georgia" panose="02040502050405020303" pitchFamily="18" charset="0"/>
              </a:rPr>
              <a:t>The </a:t>
            </a:r>
            <a:r>
              <a:rPr lang="en-US" sz="1600" b="1" i="1" dirty="0">
                <a:latin typeface="Georgia" panose="02040502050405020303" pitchFamily="18" charset="0"/>
              </a:rPr>
              <a:t>Alarm</a:t>
            </a:r>
            <a:r>
              <a:rPr lang="en-US" sz="1600" b="1" dirty="0">
                <a:latin typeface="Georgia" panose="02040502050405020303" pitchFamily="18" charset="0"/>
              </a:rPr>
              <a:t> is </a:t>
            </a:r>
            <a:r>
              <a:rPr lang="en-US" sz="1600" b="1" i="1" dirty="0">
                <a:latin typeface="Georgia" panose="02040502050405020303" pitchFamily="18" charset="0"/>
              </a:rPr>
              <a:t>True (TA) </a:t>
            </a:r>
            <a:r>
              <a:rPr lang="en-US" sz="1600" dirty="0">
                <a:latin typeface="Georgia" panose="02040502050405020303" pitchFamily="18" charset="0"/>
              </a:rPr>
              <a:t>if both </a:t>
            </a:r>
            <a:r>
              <a:rPr lang="en-US" sz="1600" dirty="0" err="1">
                <a:latin typeface="Georgia" panose="02040502050405020303" pitchFamily="18" charset="0"/>
              </a:rPr>
              <a:t>AoAs</a:t>
            </a:r>
            <a:r>
              <a:rPr lang="en-US" sz="1600" dirty="0">
                <a:latin typeface="Georgia" panose="02040502050405020303" pitchFamily="18" charset="0"/>
              </a:rPr>
              <a:t> send it, </a:t>
            </a:r>
            <a:r>
              <a:rPr lang="en-US" sz="1600" b="1" dirty="0">
                <a:latin typeface="Georgia" panose="02040502050405020303" pitchFamily="18" charset="0"/>
              </a:rPr>
              <a:t>or </a:t>
            </a:r>
            <a:r>
              <a:rPr lang="en-US" sz="1600" b="1" i="1" dirty="0">
                <a:latin typeface="Georgia" panose="02040502050405020303" pitchFamily="18" charset="0"/>
              </a:rPr>
              <a:t>False </a:t>
            </a:r>
            <a:r>
              <a:rPr lang="en-US" sz="1600" b="1" dirty="0">
                <a:latin typeface="Georgia" panose="02040502050405020303" pitchFamily="18" charset="0"/>
              </a:rPr>
              <a:t>(</a:t>
            </a:r>
            <a:r>
              <a:rPr lang="en-US" sz="1600" b="1" i="1" dirty="0">
                <a:latin typeface="Georgia" panose="02040502050405020303" pitchFamily="18" charset="0"/>
              </a:rPr>
              <a:t>FA</a:t>
            </a:r>
            <a:r>
              <a:rPr lang="en-US" sz="1600" dirty="0">
                <a:latin typeface="Georgia" panose="02040502050405020303" pitchFamily="18" charset="0"/>
              </a:rPr>
              <a:t>) if only one </a:t>
            </a:r>
            <a:r>
              <a:rPr lang="en-US" sz="1600" dirty="0" err="1">
                <a:latin typeface="Georgia" panose="02040502050405020303" pitchFamily="18" charset="0"/>
              </a:rPr>
              <a:t>AoAs</a:t>
            </a:r>
            <a:r>
              <a:rPr lang="en-US" sz="1600" dirty="0">
                <a:latin typeface="Georgia" panose="02040502050405020303" pitchFamily="18" charset="0"/>
              </a:rPr>
              <a:t> sends it. </a:t>
            </a:r>
            <a:r>
              <a:rPr lang="en-US" sz="1600" i="1" dirty="0">
                <a:latin typeface="Georgia" panose="02040502050405020303" pitchFamily="18" charset="0"/>
              </a:rPr>
              <a:t>FA</a:t>
            </a:r>
            <a:r>
              <a:rPr lang="en-US" sz="1600" dirty="0">
                <a:latin typeface="Georgia" panose="02040502050405020303" pitchFamily="18" charset="0"/>
              </a:rPr>
              <a:t> is due to the failure of that </a:t>
            </a:r>
            <a:r>
              <a:rPr lang="en-US" sz="1600" dirty="0" err="1">
                <a:latin typeface="Georgia" panose="02040502050405020303" pitchFamily="18" charset="0"/>
              </a:rPr>
              <a:t>AoAs</a:t>
            </a:r>
            <a:r>
              <a:rPr lang="en-US" sz="1600" dirty="0">
                <a:latin typeface="Georgia" panose="02040502050405020303" pitchFamily="18" charset="0"/>
              </a:rPr>
              <a:t>, which is disregarded by Flight Crew for the rest of the flight and reported for repair.</a:t>
            </a:r>
          </a:p>
          <a:p>
            <a:pPr marL="0" indent="0" algn="just">
              <a:buNone/>
            </a:pPr>
            <a:r>
              <a:rPr lang="en-US" sz="1600" b="1" dirty="0">
                <a:latin typeface="Georgia" panose="02040502050405020303" pitchFamily="18" charset="0"/>
              </a:rPr>
              <a:t>Instructions to the Flight Crew </a:t>
            </a:r>
            <a:r>
              <a:rPr lang="en-US" sz="1600" dirty="0">
                <a:latin typeface="Georgia" panose="02040502050405020303" pitchFamily="18" charset="0"/>
              </a:rPr>
              <a:t>how to deal with “Runaway Stabilizer” that I call “</a:t>
            </a:r>
            <a:r>
              <a:rPr lang="en-US" sz="1600" i="1" dirty="0">
                <a:latin typeface="Georgia" panose="02040502050405020303" pitchFamily="18" charset="0"/>
              </a:rPr>
              <a:t>False Alarm” </a:t>
            </a:r>
            <a:r>
              <a:rPr lang="en-US" sz="1600" dirty="0">
                <a:latin typeface="Georgia" panose="02040502050405020303" pitchFamily="18" charset="0"/>
              </a:rPr>
              <a:t>are contained in the </a:t>
            </a:r>
            <a:r>
              <a:rPr lang="en-US" sz="1600" i="1" dirty="0">
                <a:latin typeface="Georgia" panose="02040502050405020303" pitchFamily="18" charset="0"/>
              </a:rPr>
              <a:t>Airplane Flight Manual AFM.</a:t>
            </a:r>
          </a:p>
          <a:p>
            <a:endParaRPr lang="lt-LT" sz="1600"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D09E07FB-7C66-3D4B-9F83-63F663D946A8}"/>
              </a:ext>
            </a:extLst>
          </p:cNvPr>
          <p:cNvSpPr>
            <a:spLocks noGrp="1"/>
          </p:cNvSpPr>
          <p:nvPr>
            <p:ph type="sldNum" sz="quarter" idx="12"/>
          </p:nvPr>
        </p:nvSpPr>
        <p:spPr/>
        <p:txBody>
          <a:bodyPr/>
          <a:lstStyle/>
          <a:p>
            <a:fld id="{F5D06E52-7630-F84B-AB23-AD4D7DE68425}" type="slidenum">
              <a:rPr lang="en-US" smtClean="0"/>
              <a:pPr/>
              <a:t>4</a:t>
            </a:fld>
            <a:endParaRPr lang="en-US"/>
          </a:p>
        </p:txBody>
      </p:sp>
      <p:sp>
        <p:nvSpPr>
          <p:cNvPr id="6" name="Footer Placeholder 5">
            <a:extLst>
              <a:ext uri="{FF2B5EF4-FFF2-40B4-BE49-F238E27FC236}">
                <a16:creationId xmlns:a16="http://schemas.microsoft.com/office/drawing/2014/main" id="{24719A5E-8110-704B-BFE5-01B05453AD28}"/>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B67DF76C-1808-49C2-A021-A8A6172A02A9}"/>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69197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81A10-B5A7-4CA1-B1CD-7FBE225E3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0" y="735822"/>
            <a:ext cx="6151493" cy="3671856"/>
          </a:xfrm>
          <a:prstGeom prst="rect">
            <a:avLst/>
          </a:prstGeom>
        </p:spPr>
      </p:pic>
      <p:sp>
        <p:nvSpPr>
          <p:cNvPr id="7" name="TextBox 6">
            <a:extLst>
              <a:ext uri="{FF2B5EF4-FFF2-40B4-BE49-F238E27FC236}">
                <a16:creationId xmlns:a16="http://schemas.microsoft.com/office/drawing/2014/main" id="{53E83CB6-BF0B-4336-9AF1-99894AD0C69C}"/>
              </a:ext>
            </a:extLst>
          </p:cNvPr>
          <p:cNvSpPr txBox="1"/>
          <p:nvPr/>
        </p:nvSpPr>
        <p:spPr>
          <a:xfrm>
            <a:off x="510361" y="4519539"/>
            <a:ext cx="6151492" cy="2262158"/>
          </a:xfrm>
          <a:prstGeom prst="rect">
            <a:avLst/>
          </a:prstGeom>
          <a:noFill/>
        </p:spPr>
        <p:txBody>
          <a:bodyPr wrap="square">
            <a:spAutoFit/>
          </a:bodyPr>
          <a:lstStyle/>
          <a:p>
            <a:pPr marL="0" indent="0" algn="ctr">
              <a:buNone/>
            </a:pPr>
            <a:r>
              <a:rPr lang="en-US" sz="1800" b="1" dirty="0">
                <a:latin typeface="Georgia" panose="02040502050405020303" pitchFamily="18" charset="0"/>
              </a:rPr>
              <a:t>Fig. 1: The Flight Deck of Boeing 737 MAX Aircraft</a:t>
            </a:r>
          </a:p>
          <a:p>
            <a:endParaRPr lang="en-US" sz="1800" b="1" dirty="0">
              <a:latin typeface="Georgia" panose="02040502050405020303" pitchFamily="18" charset="0"/>
            </a:endParaRPr>
          </a:p>
          <a:p>
            <a:endParaRPr lang="en-US" sz="1500" dirty="0">
              <a:latin typeface="Georgia" panose="02040502050405020303" pitchFamily="18" charset="0"/>
            </a:endParaRPr>
          </a:p>
          <a:p>
            <a:endParaRPr lang="en-US" sz="1500" dirty="0">
              <a:latin typeface="Georgia" panose="02040502050405020303" pitchFamily="18" charset="0"/>
            </a:endParaRPr>
          </a:p>
          <a:p>
            <a:pPr marL="0" indent="0">
              <a:buNone/>
            </a:pPr>
            <a:endParaRPr lang="en-US" sz="1500" dirty="0">
              <a:latin typeface="Georgia" panose="02040502050405020303" pitchFamily="18" charset="0"/>
            </a:endParaRPr>
          </a:p>
          <a:p>
            <a:endParaRPr lang="en-US" sz="1500" dirty="0">
              <a:latin typeface="Georgia" panose="02040502050405020303" pitchFamily="18" charset="0"/>
            </a:endParaRPr>
          </a:p>
          <a:p>
            <a:endParaRPr lang="en-US" sz="1500" dirty="0">
              <a:latin typeface="Georgia" panose="02040502050405020303" pitchFamily="18" charset="0"/>
            </a:endParaRPr>
          </a:p>
          <a:p>
            <a:endParaRPr lang="en-US" sz="1500" dirty="0">
              <a:latin typeface="Georgia" panose="02040502050405020303" pitchFamily="18" charset="0"/>
            </a:endParaRPr>
          </a:p>
          <a:p>
            <a:endParaRPr lang="en-US" sz="1500" dirty="0">
              <a:latin typeface="Georgia" panose="02040502050405020303" pitchFamily="18" charset="0"/>
            </a:endParaRPr>
          </a:p>
        </p:txBody>
      </p:sp>
      <p:pic>
        <p:nvPicPr>
          <p:cNvPr id="6" name="Picture 5" descr="Text&#10;&#10;Description automatically generated">
            <a:extLst>
              <a:ext uri="{FF2B5EF4-FFF2-40B4-BE49-F238E27FC236}">
                <a16:creationId xmlns:a16="http://schemas.microsoft.com/office/drawing/2014/main" id="{7D59D7F9-6AC4-4DAB-84CA-323677CA5366}"/>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3585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FC31-1808-486A-8D7A-F57724F665F9}"/>
              </a:ext>
            </a:extLst>
          </p:cNvPr>
          <p:cNvSpPr>
            <a:spLocks noGrp="1"/>
          </p:cNvSpPr>
          <p:nvPr>
            <p:ph type="title"/>
          </p:nvPr>
        </p:nvSpPr>
        <p:spPr>
          <a:xfrm>
            <a:off x="458529" y="4149328"/>
            <a:ext cx="7886700" cy="994172"/>
          </a:xfrm>
        </p:spPr>
        <p:txBody>
          <a:bodyPr>
            <a:normAutofit/>
          </a:bodyPr>
          <a:lstStyle/>
          <a:p>
            <a:pPr marL="0" indent="0" algn="ctr"/>
            <a:r>
              <a:rPr lang="en-US" sz="1800" b="1" dirty="0">
                <a:latin typeface="Georgia" panose="02040502050405020303" pitchFamily="18" charset="0"/>
              </a:rPr>
              <a:t>Fig. 2: The Vane:  External Part of the Angle-of-Attack Sensor</a:t>
            </a:r>
            <a:br>
              <a:rPr lang="en-US" sz="2000" dirty="0">
                <a:latin typeface="Georgia" panose="02040502050405020303" pitchFamily="18" charset="0"/>
              </a:rPr>
            </a:br>
            <a:endParaRPr lang="en-US" sz="2000" dirty="0">
              <a:latin typeface="Georgia" panose="02040502050405020303" pitchFamily="18" charset="0"/>
            </a:endParaRPr>
          </a:p>
        </p:txBody>
      </p:sp>
      <p:pic>
        <p:nvPicPr>
          <p:cNvPr id="3" name="Picture 2">
            <a:extLst>
              <a:ext uri="{FF2B5EF4-FFF2-40B4-BE49-F238E27FC236}">
                <a16:creationId xmlns:a16="http://schemas.microsoft.com/office/drawing/2014/main" id="{F183E8E1-3CC8-4E6D-99D2-6DEC7844D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832" y="394692"/>
            <a:ext cx="4643529" cy="3482647"/>
          </a:xfrm>
          <a:prstGeom prst="rect">
            <a:avLst/>
          </a:prstGeom>
        </p:spPr>
      </p:pic>
      <p:sp>
        <p:nvSpPr>
          <p:cNvPr id="5" name="Slide Number Placeholder 4">
            <a:extLst>
              <a:ext uri="{FF2B5EF4-FFF2-40B4-BE49-F238E27FC236}">
                <a16:creationId xmlns:a16="http://schemas.microsoft.com/office/drawing/2014/main" id="{917DC0CF-3F2A-0246-BD12-F27B91F993B7}"/>
              </a:ext>
            </a:extLst>
          </p:cNvPr>
          <p:cNvSpPr>
            <a:spLocks noGrp="1"/>
          </p:cNvSpPr>
          <p:nvPr>
            <p:ph type="sldNum" sz="quarter" idx="12"/>
          </p:nvPr>
        </p:nvSpPr>
        <p:spPr/>
        <p:txBody>
          <a:bodyPr/>
          <a:lstStyle/>
          <a:p>
            <a:fld id="{F5D06E52-7630-F84B-AB23-AD4D7DE68425}" type="slidenum">
              <a:rPr lang="en-US" smtClean="0"/>
              <a:pPr/>
              <a:t>6</a:t>
            </a:fld>
            <a:endParaRPr lang="en-US"/>
          </a:p>
        </p:txBody>
      </p:sp>
      <p:sp>
        <p:nvSpPr>
          <p:cNvPr id="6" name="Footer Placeholder 5">
            <a:extLst>
              <a:ext uri="{FF2B5EF4-FFF2-40B4-BE49-F238E27FC236}">
                <a16:creationId xmlns:a16="http://schemas.microsoft.com/office/drawing/2014/main" id="{76FD900B-F685-2D45-8B43-C757D9E9BA37}"/>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295F93A9-0106-47A9-B705-AF307E603CC1}"/>
              </a:ext>
            </a:extLst>
          </p:cNvPr>
          <p:cNvPicPr>
            <a:picLocks noChangeAspect="1"/>
          </p:cNvPicPr>
          <p:nvPr/>
        </p:nvPicPr>
        <p:blipFill>
          <a:blip r:embed="rId4"/>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78674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2AEA-B428-44E3-87EF-01E75A4E4957}"/>
              </a:ext>
            </a:extLst>
          </p:cNvPr>
          <p:cNvSpPr>
            <a:spLocks noGrp="1"/>
          </p:cNvSpPr>
          <p:nvPr>
            <p:ph type="title"/>
          </p:nvPr>
        </p:nvSpPr>
        <p:spPr>
          <a:xfrm>
            <a:off x="335516" y="102393"/>
            <a:ext cx="8179834" cy="994172"/>
          </a:xfrm>
        </p:spPr>
        <p:txBody>
          <a:bodyPr>
            <a:normAutofit/>
          </a:bodyPr>
          <a:lstStyle/>
          <a:p>
            <a:r>
              <a:rPr lang="en-US" sz="2000" b="1" dirty="0">
                <a:latin typeface="Georgia" panose="02040502050405020303" pitchFamily="18" charset="0"/>
              </a:rPr>
              <a:t>Boeing Installs MCAS Software In 737 MAX </a:t>
            </a:r>
            <a:br>
              <a:rPr lang="en-US" sz="2000" b="1" dirty="0">
                <a:latin typeface="Georgia" panose="02040502050405020303" pitchFamily="18" charset="0"/>
              </a:rPr>
            </a:br>
            <a:r>
              <a:rPr lang="en-US" sz="2000" b="1" dirty="0">
                <a:latin typeface="Georgia" panose="02040502050405020303" pitchFamily="18" charset="0"/>
              </a:rPr>
              <a:t>Airplanes</a:t>
            </a:r>
            <a:endParaRPr lang="lt-LT" sz="2000" dirty="0">
              <a:latin typeface="Georgia" panose="02040502050405020303" pitchFamily="18" charset="0"/>
            </a:endParaRPr>
          </a:p>
        </p:txBody>
      </p:sp>
      <p:sp>
        <p:nvSpPr>
          <p:cNvPr id="5" name="TextBox 4">
            <a:extLst>
              <a:ext uri="{FF2B5EF4-FFF2-40B4-BE49-F238E27FC236}">
                <a16:creationId xmlns:a16="http://schemas.microsoft.com/office/drawing/2014/main" id="{1C2B40A1-2A1F-49D1-9804-722BFADDD1C4}"/>
              </a:ext>
            </a:extLst>
          </p:cNvPr>
          <p:cNvSpPr txBox="1"/>
          <p:nvPr/>
        </p:nvSpPr>
        <p:spPr>
          <a:xfrm>
            <a:off x="335516" y="975456"/>
            <a:ext cx="8179834" cy="4478149"/>
          </a:xfrm>
          <a:prstGeom prst="rect">
            <a:avLst/>
          </a:prstGeom>
          <a:noFill/>
        </p:spPr>
        <p:txBody>
          <a:bodyPr wrap="square">
            <a:spAutoFit/>
          </a:bodyPr>
          <a:lstStyle/>
          <a:p>
            <a:pPr algn="just"/>
            <a:r>
              <a:rPr lang="en-GB" sz="1500" b="1" dirty="0">
                <a:latin typeface="Georgia" panose="02040502050405020303" pitchFamily="18" charset="0"/>
              </a:rPr>
              <a:t>MCAS </a:t>
            </a:r>
            <a:r>
              <a:rPr lang="en-GB" sz="1500" dirty="0">
                <a:latin typeface="Georgia" panose="02040502050405020303" pitchFamily="18" charset="0"/>
              </a:rPr>
              <a:t>is “</a:t>
            </a:r>
            <a:r>
              <a:rPr lang="en-GB" sz="1500" b="1" dirty="0" err="1">
                <a:latin typeface="Georgia" panose="02040502050405020303" pitchFamily="18" charset="0"/>
              </a:rPr>
              <a:t>M</a:t>
            </a:r>
            <a:r>
              <a:rPr lang="en-GB" sz="1500" dirty="0" err="1">
                <a:latin typeface="Georgia" panose="02040502050405020303" pitchFamily="18" charset="0"/>
              </a:rPr>
              <a:t>aneuvering</a:t>
            </a:r>
            <a:r>
              <a:rPr lang="en-GB" sz="1500" dirty="0">
                <a:latin typeface="Georgia" panose="02040502050405020303" pitchFamily="18" charset="0"/>
              </a:rPr>
              <a:t> </a:t>
            </a:r>
            <a:r>
              <a:rPr lang="en-GB" sz="1500" b="1" dirty="0">
                <a:latin typeface="Georgia" panose="02040502050405020303" pitchFamily="18" charset="0"/>
              </a:rPr>
              <a:t>C</a:t>
            </a:r>
            <a:r>
              <a:rPr lang="en-GB" sz="1500" dirty="0">
                <a:latin typeface="Georgia" panose="02040502050405020303" pitchFamily="18" charset="0"/>
              </a:rPr>
              <a:t>haracteristics </a:t>
            </a:r>
            <a:r>
              <a:rPr lang="en-GB" sz="1500" b="1" dirty="0">
                <a:latin typeface="Georgia" panose="02040502050405020303" pitchFamily="18" charset="0"/>
              </a:rPr>
              <a:t>A</a:t>
            </a:r>
            <a:r>
              <a:rPr lang="en-GB" sz="1500" dirty="0">
                <a:latin typeface="Georgia" panose="02040502050405020303" pitchFamily="18" charset="0"/>
              </a:rPr>
              <a:t>ugmentation </a:t>
            </a:r>
            <a:r>
              <a:rPr lang="en-GB" sz="1500" b="1" dirty="0">
                <a:latin typeface="Georgia" panose="02040502050405020303" pitchFamily="18" charset="0"/>
              </a:rPr>
              <a:t>S</a:t>
            </a:r>
            <a:r>
              <a:rPr lang="en-GB" sz="1500" dirty="0">
                <a:latin typeface="Georgia" panose="02040502050405020303" pitchFamily="18" charset="0"/>
              </a:rPr>
              <a:t>ystem”,  a software system described in US Federal Register document FAA-2020-0686-001:</a:t>
            </a:r>
          </a:p>
          <a:p>
            <a:pPr algn="just"/>
            <a:endParaRPr lang="en-GB" sz="1500" dirty="0">
              <a:latin typeface="Georgia" panose="02040502050405020303" pitchFamily="18" charset="0"/>
            </a:endParaRPr>
          </a:p>
          <a:p>
            <a:pPr algn="just"/>
            <a:r>
              <a:rPr lang="en-GB" sz="1500" dirty="0">
                <a:latin typeface="Georgia" panose="02040502050405020303" pitchFamily="18" charset="0"/>
              </a:rPr>
              <a:t>“</a:t>
            </a:r>
            <a:r>
              <a:rPr lang="en-GB" sz="1500" i="1" dirty="0">
                <a:latin typeface="Georgia" panose="02040502050405020303" pitchFamily="18" charset="0"/>
              </a:rPr>
              <a:t>MCAS is a function of the Speed Trim System (STS), which is part of the airplane’s flight control system. The STS provides </a:t>
            </a:r>
            <a:r>
              <a:rPr lang="en-GB" sz="1500" b="1" i="1" dirty="0">
                <a:latin typeface="Georgia" panose="02040502050405020303" pitchFamily="18" charset="0"/>
              </a:rPr>
              <a:t>automatic trim inputs </a:t>
            </a:r>
            <a:r>
              <a:rPr lang="en-GB" sz="1500" i="1" dirty="0">
                <a:latin typeface="Georgia" panose="02040502050405020303" pitchFamily="18" charset="0"/>
              </a:rPr>
              <a:t>to the horizontal stabilizer during manual flight. The STS uses data from a variety of sources, such as pitot tubes and the AOA sensors, to calculate when to make commands. MCAS is activated only during manual flight, with flaps up, and when the AOA sensors detect that the airplane is </a:t>
            </a:r>
            <a:r>
              <a:rPr lang="en-GB" sz="1500" b="1" i="1" dirty="0">
                <a:latin typeface="Georgia" panose="02040502050405020303" pitchFamily="18" charset="0"/>
              </a:rPr>
              <a:t>flying with a high AOA, </a:t>
            </a:r>
            <a:r>
              <a:rPr lang="en-GB" sz="1500" i="1" dirty="0">
                <a:latin typeface="Georgia" panose="02040502050405020303" pitchFamily="18" charset="0"/>
              </a:rPr>
              <a:t>such as when climbing aggressively or performing excessively tight turns with high bank angles. MCAS makes pitch trim commands to the horizontal stabilizer </a:t>
            </a:r>
            <a:r>
              <a:rPr lang="en-GB" sz="1500" b="1" i="1" dirty="0">
                <a:latin typeface="Georgia" panose="02040502050405020303" pitchFamily="18" charset="0"/>
              </a:rPr>
              <a:t>during a high AOA event </a:t>
            </a:r>
            <a:r>
              <a:rPr lang="en-GB" sz="1500" i="1" dirty="0">
                <a:latin typeface="Georgia" panose="02040502050405020303" pitchFamily="18" charset="0"/>
              </a:rPr>
              <a:t>so that the 737 MAX handling qualities are compliant with FAA regulations (including 14 CFR 25.173).” </a:t>
            </a:r>
          </a:p>
          <a:p>
            <a:pPr algn="just"/>
            <a:r>
              <a:rPr lang="en-GB" sz="1500" i="1" dirty="0">
                <a:latin typeface="Georgia" panose="02040502050405020303" pitchFamily="18" charset="0"/>
              </a:rPr>
              <a:t> </a:t>
            </a:r>
          </a:p>
          <a:p>
            <a:pPr algn="just"/>
            <a:r>
              <a:rPr lang="en-GB" sz="1500" b="1" dirty="0">
                <a:latin typeface="Georgia" panose="02040502050405020303" pitchFamily="18" charset="0"/>
              </a:rPr>
              <a:t>Notes</a:t>
            </a:r>
            <a:r>
              <a:rPr lang="en-GB" sz="1500" dirty="0">
                <a:latin typeface="Georgia" panose="02040502050405020303" pitchFamily="18" charset="0"/>
              </a:rPr>
              <a:t>: </a:t>
            </a:r>
            <a:r>
              <a:rPr lang="en-GB" sz="1500" b="1" dirty="0">
                <a:latin typeface="Georgia" panose="02040502050405020303" pitchFamily="18" charset="0"/>
              </a:rPr>
              <a:t>[1]</a:t>
            </a:r>
            <a:r>
              <a:rPr lang="en-GB" sz="1500" b="1" i="1" dirty="0">
                <a:latin typeface="Georgia" panose="02040502050405020303" pitchFamily="18" charset="0"/>
              </a:rPr>
              <a:t>“high AOA event</a:t>
            </a:r>
            <a:r>
              <a:rPr lang="en-GB" sz="1500" dirty="0">
                <a:latin typeface="Georgia" panose="02040502050405020303" pitchFamily="18" charset="0"/>
              </a:rPr>
              <a:t>” means that the </a:t>
            </a:r>
            <a:r>
              <a:rPr lang="en-GB" sz="1500" dirty="0" err="1">
                <a:latin typeface="Georgia" panose="02040502050405020303" pitchFamily="18" charset="0"/>
              </a:rPr>
              <a:t>AoA</a:t>
            </a:r>
            <a:r>
              <a:rPr lang="en-GB" sz="1500" dirty="0">
                <a:latin typeface="Georgia" panose="02040502050405020303" pitchFamily="18" charset="0"/>
              </a:rPr>
              <a:t> sensors indicate that the airplane is flying with high </a:t>
            </a:r>
            <a:r>
              <a:rPr lang="en-GB" sz="1500" dirty="0" err="1">
                <a:latin typeface="Georgia" panose="02040502050405020303" pitchFamily="18" charset="0"/>
              </a:rPr>
              <a:t>AoA</a:t>
            </a:r>
            <a:r>
              <a:rPr lang="en-GB" sz="1500" dirty="0">
                <a:latin typeface="Georgia" panose="02040502050405020303" pitchFamily="18" charset="0"/>
              </a:rPr>
              <a:t> (an </a:t>
            </a:r>
            <a:r>
              <a:rPr lang="en-GB" sz="1500" i="1" dirty="0">
                <a:latin typeface="Georgia" panose="02040502050405020303" pitchFamily="18" charset="0"/>
              </a:rPr>
              <a:t>Alarm</a:t>
            </a:r>
            <a:r>
              <a:rPr lang="en-GB" sz="1500" dirty="0">
                <a:latin typeface="Georgia" panose="02040502050405020303" pitchFamily="18" charset="0"/>
              </a:rPr>
              <a:t>). </a:t>
            </a:r>
            <a:r>
              <a:rPr lang="en-GB" sz="1500" b="1" dirty="0">
                <a:latin typeface="Georgia" panose="02040502050405020303" pitchFamily="18" charset="0"/>
              </a:rPr>
              <a:t>[2]</a:t>
            </a:r>
            <a:r>
              <a:rPr lang="en-GB" sz="1500" dirty="0">
                <a:latin typeface="Georgia" panose="02040502050405020303" pitchFamily="18" charset="0"/>
              </a:rPr>
              <a:t> </a:t>
            </a:r>
            <a:r>
              <a:rPr lang="en-GB" sz="1500" b="1" dirty="0">
                <a:latin typeface="Georgia" panose="02040502050405020303" pitchFamily="18" charset="0"/>
              </a:rPr>
              <a:t>The existence of MCAS </a:t>
            </a:r>
            <a:r>
              <a:rPr lang="en-GB" sz="1500" dirty="0">
                <a:latin typeface="Georgia" panose="02040502050405020303" pitchFamily="18" charset="0"/>
              </a:rPr>
              <a:t>is not described in the original Airplane Flight Manual AFM for 737 MAX airplanes. </a:t>
            </a:r>
            <a:r>
              <a:rPr lang="en-GB" sz="1500" b="1" dirty="0">
                <a:latin typeface="Georgia" panose="02040502050405020303" pitchFamily="18" charset="0"/>
              </a:rPr>
              <a:t>[3] MCAS is an independent actor </a:t>
            </a:r>
            <a:r>
              <a:rPr lang="en-GB" sz="1500" dirty="0">
                <a:latin typeface="Georgia" panose="02040502050405020303" pitchFamily="18" charset="0"/>
              </a:rPr>
              <a:t>that does not communicate with the Flight Crew.</a:t>
            </a:r>
          </a:p>
          <a:p>
            <a:pPr marL="285750" indent="-285750">
              <a:buFont typeface="Arial" panose="020B0604020202020204" pitchFamily="34" charset="0"/>
              <a:buChar char="•"/>
            </a:pPr>
            <a:endParaRPr lang="en-US" sz="1500" dirty="0">
              <a:latin typeface="Georgia" panose="02040502050405020303" pitchFamily="18" charset="0"/>
            </a:endParaRPr>
          </a:p>
          <a:p>
            <a:pPr marL="285750" indent="-285750">
              <a:buFont typeface="Arial" panose="020B0604020202020204" pitchFamily="34" charset="0"/>
              <a:buChar char="•"/>
            </a:pPr>
            <a:endParaRPr lang="en-US" sz="15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B1E2B7A-E5BD-F84D-806E-A116AAE68AAD}"/>
              </a:ext>
            </a:extLst>
          </p:cNvPr>
          <p:cNvSpPr>
            <a:spLocks noGrp="1"/>
          </p:cNvSpPr>
          <p:nvPr>
            <p:ph type="sldNum" sz="quarter" idx="12"/>
          </p:nvPr>
        </p:nvSpPr>
        <p:spPr/>
        <p:txBody>
          <a:bodyPr/>
          <a:lstStyle/>
          <a:p>
            <a:fld id="{F5D06E52-7630-F84B-AB23-AD4D7DE68425}" type="slidenum">
              <a:rPr lang="en-US" smtClean="0"/>
              <a:pPr/>
              <a:t>7</a:t>
            </a:fld>
            <a:endParaRPr lang="en-US"/>
          </a:p>
        </p:txBody>
      </p:sp>
      <p:sp>
        <p:nvSpPr>
          <p:cNvPr id="6" name="Footer Placeholder 5">
            <a:extLst>
              <a:ext uri="{FF2B5EF4-FFF2-40B4-BE49-F238E27FC236}">
                <a16:creationId xmlns:a16="http://schemas.microsoft.com/office/drawing/2014/main" id="{D0A0C85D-E04D-E74F-BA07-7304ABF27818}"/>
              </a:ext>
            </a:extLst>
          </p:cNvPr>
          <p:cNvSpPr>
            <a:spLocks noGrp="1"/>
          </p:cNvSpPr>
          <p:nvPr>
            <p:ph type="ftr" sz="quarter" idx="11"/>
          </p:nvPr>
        </p:nvSpPr>
        <p:spPr>
          <a:xfrm flipV="1">
            <a:off x="3028949" y="5041107"/>
            <a:ext cx="4467405" cy="1333814"/>
          </a:xfrm>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8A99C747-6D5A-4BD6-AFA7-2A93A444ADF7}"/>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39940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04F5-C4CB-43F2-AB4A-8BB2D1AED136}"/>
              </a:ext>
            </a:extLst>
          </p:cNvPr>
          <p:cNvSpPr>
            <a:spLocks noGrp="1"/>
          </p:cNvSpPr>
          <p:nvPr>
            <p:ph type="title"/>
          </p:nvPr>
        </p:nvSpPr>
        <p:spPr>
          <a:xfrm>
            <a:off x="422694" y="273844"/>
            <a:ext cx="8092656" cy="881249"/>
          </a:xfrm>
        </p:spPr>
        <p:txBody>
          <a:bodyPr>
            <a:normAutofit/>
          </a:bodyPr>
          <a:lstStyle/>
          <a:p>
            <a:r>
              <a:rPr lang="en-US" sz="2200" b="1" dirty="0">
                <a:latin typeface="Georgia" panose="02040502050405020303" pitchFamily="18" charset="0"/>
              </a:rPr>
              <a:t>The Presence of MCAS Creates a </a:t>
            </a:r>
            <a:br>
              <a:rPr lang="en-US" sz="2200" b="1" dirty="0">
                <a:latin typeface="Georgia" panose="02040502050405020303" pitchFamily="18" charset="0"/>
              </a:rPr>
            </a:br>
            <a:r>
              <a:rPr lang="en-US" sz="2200" b="1" i="1" dirty="0">
                <a:latin typeface="Georgia" panose="02040502050405020303" pitchFamily="18" charset="0"/>
              </a:rPr>
              <a:t>Vulnerability</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C066E872-4649-444F-90F3-740B9AABE9D5}"/>
              </a:ext>
            </a:extLst>
          </p:cNvPr>
          <p:cNvSpPr txBox="1"/>
          <p:nvPr/>
        </p:nvSpPr>
        <p:spPr>
          <a:xfrm>
            <a:off x="335517" y="1155093"/>
            <a:ext cx="8176289" cy="3539430"/>
          </a:xfrm>
          <a:prstGeom prst="rect">
            <a:avLst/>
          </a:prstGeom>
          <a:noFill/>
        </p:spPr>
        <p:txBody>
          <a:bodyPr wrap="square">
            <a:spAutoFit/>
          </a:bodyPr>
          <a:lstStyle/>
          <a:p>
            <a:pPr algn="just"/>
            <a:r>
              <a:rPr lang="en-US" sz="1600" b="1" dirty="0">
                <a:latin typeface="Georgia" panose="02040502050405020303" pitchFamily="18" charset="0"/>
              </a:rPr>
              <a:t>“</a:t>
            </a:r>
            <a:r>
              <a:rPr lang="en-GB" sz="1600" b="1" i="1" dirty="0">
                <a:latin typeface="Georgia" panose="02040502050405020303" pitchFamily="18" charset="0"/>
              </a:rPr>
              <a:t>MCAS makes pitch trim commands</a:t>
            </a:r>
            <a:r>
              <a:rPr lang="en-GB" sz="1600" b="1" dirty="0">
                <a:latin typeface="Georgia" panose="02040502050405020303" pitchFamily="18" charset="0"/>
              </a:rPr>
              <a:t>”</a:t>
            </a:r>
            <a:r>
              <a:rPr lang="en-GB" sz="1600" dirty="0">
                <a:latin typeface="Georgia" panose="02040502050405020303" pitchFamily="18" charset="0"/>
              </a:rPr>
              <a:t> in the preceding slide means that when  MCAS receives an </a:t>
            </a:r>
            <a:r>
              <a:rPr lang="en-GB" sz="1600" dirty="0" err="1">
                <a:latin typeface="Georgia" panose="02040502050405020303" pitchFamily="18" charset="0"/>
              </a:rPr>
              <a:t>AoAs</a:t>
            </a:r>
            <a:r>
              <a:rPr lang="en-GB" sz="1600" dirty="0">
                <a:latin typeface="Georgia" panose="02040502050405020303" pitchFamily="18" charset="0"/>
              </a:rPr>
              <a:t> </a:t>
            </a:r>
            <a:r>
              <a:rPr lang="en-GB" sz="1600" i="1" dirty="0">
                <a:latin typeface="Georgia" panose="02040502050405020303" pitchFamily="18" charset="0"/>
              </a:rPr>
              <a:t>Alarm</a:t>
            </a:r>
            <a:r>
              <a:rPr lang="en-GB" sz="1600" dirty="0">
                <a:latin typeface="Georgia" panose="02040502050405020303" pitchFamily="18" charset="0"/>
              </a:rPr>
              <a:t>, it acts independently of the Flight Crew. The </a:t>
            </a:r>
            <a:r>
              <a:rPr lang="en-GB" sz="1600" i="1" dirty="0">
                <a:latin typeface="Georgia" panose="02040502050405020303" pitchFamily="18" charset="0"/>
              </a:rPr>
              <a:t>Alarm</a:t>
            </a:r>
            <a:r>
              <a:rPr lang="en-GB" sz="1600" dirty="0">
                <a:latin typeface="Georgia" panose="02040502050405020303" pitchFamily="18" charset="0"/>
              </a:rPr>
              <a:t> may be </a:t>
            </a:r>
            <a:r>
              <a:rPr lang="en-GB" sz="1600" i="1" dirty="0">
                <a:latin typeface="Georgia" panose="02040502050405020303" pitchFamily="18" charset="0"/>
              </a:rPr>
              <a:t>True</a:t>
            </a:r>
            <a:r>
              <a:rPr lang="en-GB" sz="1600" dirty="0">
                <a:latin typeface="Georgia" panose="02040502050405020303" pitchFamily="18" charset="0"/>
              </a:rPr>
              <a:t> or </a:t>
            </a:r>
            <a:r>
              <a:rPr lang="en-GB" sz="1600" i="1" dirty="0">
                <a:latin typeface="Georgia" panose="02040502050405020303" pitchFamily="18" charset="0"/>
              </a:rPr>
              <a:t>False</a:t>
            </a:r>
            <a:r>
              <a:rPr lang="en-GB" sz="1600" dirty="0">
                <a:latin typeface="Georgia" panose="02040502050405020303" pitchFamily="18" charset="0"/>
              </a:rPr>
              <a:t>, but MCAS is not designed to make that distinction. </a:t>
            </a:r>
            <a:r>
              <a:rPr lang="en-GB" sz="1600" b="1" dirty="0">
                <a:latin typeface="Georgia" panose="02040502050405020303" pitchFamily="18" charset="0"/>
              </a:rPr>
              <a:t>MCAS will react to every </a:t>
            </a:r>
            <a:r>
              <a:rPr lang="en-GB" sz="1600" b="1" i="1" dirty="0">
                <a:latin typeface="Georgia" panose="02040502050405020303" pitchFamily="18" charset="0"/>
              </a:rPr>
              <a:t>Alarm</a:t>
            </a:r>
            <a:r>
              <a:rPr lang="en-GB" sz="1600" b="1" dirty="0">
                <a:latin typeface="Georgia" panose="02040502050405020303" pitchFamily="18" charset="0"/>
              </a:rPr>
              <a:t>.</a:t>
            </a:r>
          </a:p>
          <a:p>
            <a:pPr algn="just"/>
            <a:endParaRPr lang="en-GB" sz="1600" b="1" dirty="0">
              <a:latin typeface="Georgia" panose="02040502050405020303" pitchFamily="18" charset="0"/>
            </a:endParaRPr>
          </a:p>
          <a:p>
            <a:pPr algn="just"/>
            <a:r>
              <a:rPr lang="en-GB" sz="1600" b="1" dirty="0">
                <a:latin typeface="Georgia" panose="02040502050405020303" pitchFamily="18" charset="0"/>
              </a:rPr>
              <a:t>The </a:t>
            </a:r>
            <a:r>
              <a:rPr lang="en-GB" sz="1600" b="1" dirty="0">
                <a:solidFill>
                  <a:schemeClr val="tx1"/>
                </a:solidFill>
                <a:latin typeface="Georgia" panose="02040502050405020303" pitchFamily="18" charset="0"/>
              </a:rPr>
              <a:t>property of the design</a:t>
            </a:r>
            <a:r>
              <a:rPr lang="en-GB" sz="1600" b="1" dirty="0">
                <a:latin typeface="Georgia" panose="02040502050405020303" pitchFamily="18" charset="0"/>
              </a:rPr>
              <a:t> that MCAS will react to a </a:t>
            </a:r>
            <a:r>
              <a:rPr lang="en-GB" sz="1600" b="1" i="1" dirty="0">
                <a:solidFill>
                  <a:schemeClr val="tx1"/>
                </a:solidFill>
                <a:latin typeface="Georgia" panose="02040502050405020303" pitchFamily="18" charset="0"/>
              </a:rPr>
              <a:t>False Alarm </a:t>
            </a:r>
            <a:r>
              <a:rPr lang="en-GB" sz="1600" b="1" dirty="0">
                <a:latin typeface="Georgia" panose="02040502050405020303" pitchFamily="18" charset="0"/>
              </a:rPr>
              <a:t>is </a:t>
            </a:r>
            <a:r>
              <a:rPr lang="en-GB" sz="1600" b="1" i="1" dirty="0">
                <a:latin typeface="Georgia" panose="02040502050405020303" pitchFamily="18" charset="0"/>
              </a:rPr>
              <a:t>a Vulnerability VB</a:t>
            </a:r>
            <a:r>
              <a:rPr lang="en-GB" sz="1600" dirty="0">
                <a:latin typeface="Georgia" panose="02040502050405020303" pitchFamily="18" charset="0"/>
              </a:rPr>
              <a:t>, also known as a </a:t>
            </a:r>
            <a:r>
              <a:rPr lang="en-GB" sz="1600" i="1" dirty="0">
                <a:latin typeface="Georgia" panose="02040502050405020303" pitchFamily="18" charset="0"/>
              </a:rPr>
              <a:t>Dormant Design Fault. MCAS</a:t>
            </a:r>
            <a:r>
              <a:rPr lang="en-GB" sz="1600" dirty="0">
                <a:latin typeface="Georgia" panose="02040502050405020303" pitchFamily="18" charset="0"/>
              </a:rPr>
              <a:t> will be activated,  as required, by a </a:t>
            </a:r>
            <a:r>
              <a:rPr lang="en-GB" sz="1600" i="1" dirty="0">
                <a:latin typeface="Georgia" panose="02040502050405020303" pitchFamily="18" charset="0"/>
              </a:rPr>
              <a:t>True Alarm</a:t>
            </a:r>
            <a:r>
              <a:rPr lang="en-GB" sz="1600" dirty="0">
                <a:latin typeface="Georgia" panose="02040502050405020303" pitchFamily="18" charset="0"/>
              </a:rPr>
              <a:t>. However, when a failed </a:t>
            </a:r>
            <a:r>
              <a:rPr lang="en-GB" sz="1600" dirty="0" err="1">
                <a:latin typeface="Georgia" panose="02040502050405020303" pitchFamily="18" charset="0"/>
              </a:rPr>
              <a:t>AoAs</a:t>
            </a:r>
            <a:r>
              <a:rPr lang="en-GB" sz="1600" dirty="0">
                <a:latin typeface="Georgia" panose="02040502050405020303" pitchFamily="18" charset="0"/>
              </a:rPr>
              <a:t> issues a </a:t>
            </a:r>
            <a:r>
              <a:rPr lang="en-GB" sz="1600" i="1" dirty="0">
                <a:latin typeface="Georgia" panose="02040502050405020303" pitchFamily="18" charset="0"/>
              </a:rPr>
              <a:t>False Alarm</a:t>
            </a:r>
            <a:r>
              <a:rPr lang="en-GB" sz="1600" dirty="0">
                <a:latin typeface="Georgia" panose="02040502050405020303" pitchFamily="18" charset="0"/>
              </a:rPr>
              <a:t>, MCAS will start issuing </a:t>
            </a:r>
            <a:r>
              <a:rPr lang="en-GB" sz="1600" i="1" dirty="0">
                <a:latin typeface="Georgia" panose="02040502050405020303" pitchFamily="18" charset="0"/>
              </a:rPr>
              <a:t>“pitch trim commands” </a:t>
            </a:r>
            <a:r>
              <a:rPr lang="en-GB" sz="1600" dirty="0">
                <a:latin typeface="Georgia" panose="02040502050405020303" pitchFamily="18" charset="0"/>
              </a:rPr>
              <a:t>also. </a:t>
            </a:r>
          </a:p>
          <a:p>
            <a:pPr algn="just"/>
            <a:endParaRPr lang="en-GB" sz="1600" dirty="0">
              <a:latin typeface="Georgia" panose="02040502050405020303" pitchFamily="18" charset="0"/>
            </a:endParaRPr>
          </a:p>
          <a:p>
            <a:pPr algn="just"/>
            <a:r>
              <a:rPr lang="en-GB" sz="1600" b="1" dirty="0">
                <a:latin typeface="Georgia" panose="02040502050405020303" pitchFamily="18" charset="0"/>
              </a:rPr>
              <a:t>The Flight Crew also receives the </a:t>
            </a:r>
            <a:r>
              <a:rPr lang="en-GB" sz="1600" b="1" i="1" dirty="0">
                <a:latin typeface="Georgia" panose="02040502050405020303" pitchFamily="18" charset="0"/>
              </a:rPr>
              <a:t>False Alarm </a:t>
            </a:r>
            <a:r>
              <a:rPr lang="en-GB" sz="1600" b="1" dirty="0">
                <a:latin typeface="Georgia" panose="02040502050405020303" pitchFamily="18" charset="0"/>
              </a:rPr>
              <a:t>message</a:t>
            </a:r>
            <a:r>
              <a:rPr lang="en-GB" sz="1600" dirty="0">
                <a:latin typeface="Georgia" panose="02040502050405020303" pitchFamily="18" charset="0"/>
              </a:rPr>
              <a:t>, </a:t>
            </a:r>
            <a:r>
              <a:rPr lang="en-GB" sz="1600" b="1" dirty="0">
                <a:latin typeface="Georgia" panose="02040502050405020303" pitchFamily="18" charset="0"/>
              </a:rPr>
              <a:t>but MCAS reacts to a </a:t>
            </a:r>
            <a:r>
              <a:rPr lang="en-GB" sz="1600" b="1" i="1" dirty="0">
                <a:latin typeface="Georgia" panose="02040502050405020303" pitchFamily="18" charset="0"/>
              </a:rPr>
              <a:t>False Alarm </a:t>
            </a:r>
            <a:r>
              <a:rPr lang="en-GB" sz="1600" b="1" dirty="0">
                <a:latin typeface="Georgia" panose="02040502050405020303" pitchFamily="18" charset="0"/>
              </a:rPr>
              <a:t>with electronic speed.</a:t>
            </a:r>
            <a:r>
              <a:rPr lang="en-GB" sz="1600" dirty="0">
                <a:latin typeface="Georgia" panose="02040502050405020303" pitchFamily="18" charset="0"/>
              </a:rPr>
              <a:t> The slower humans fall behind in time and must counteract already initiated nose-down trim commands from MCAS. They failed twice – in Lion Air Flight 610 and Ethiopian Airlines Flight 302. </a:t>
            </a:r>
          </a:p>
        </p:txBody>
      </p:sp>
      <p:sp>
        <p:nvSpPr>
          <p:cNvPr id="4" name="Slide Number Placeholder 3">
            <a:extLst>
              <a:ext uri="{FF2B5EF4-FFF2-40B4-BE49-F238E27FC236}">
                <a16:creationId xmlns:a16="http://schemas.microsoft.com/office/drawing/2014/main" id="{33180DE5-99AD-4B40-9D75-3450C3FFF9C3}"/>
              </a:ext>
            </a:extLst>
          </p:cNvPr>
          <p:cNvSpPr>
            <a:spLocks noGrp="1"/>
          </p:cNvSpPr>
          <p:nvPr>
            <p:ph type="sldNum" sz="quarter" idx="12"/>
          </p:nvPr>
        </p:nvSpPr>
        <p:spPr/>
        <p:txBody>
          <a:bodyPr/>
          <a:lstStyle/>
          <a:p>
            <a:fld id="{F5D06E52-7630-F84B-AB23-AD4D7DE68425}" type="slidenum">
              <a:rPr lang="en-US" smtClean="0"/>
              <a:pPr/>
              <a:t>8</a:t>
            </a:fld>
            <a:endParaRPr lang="en-US"/>
          </a:p>
        </p:txBody>
      </p:sp>
      <p:sp>
        <p:nvSpPr>
          <p:cNvPr id="6" name="Footer Placeholder 5">
            <a:extLst>
              <a:ext uri="{FF2B5EF4-FFF2-40B4-BE49-F238E27FC236}">
                <a16:creationId xmlns:a16="http://schemas.microsoft.com/office/drawing/2014/main" id="{4054BFAD-CA42-3A46-98E1-EA3E8256DC1B}"/>
              </a:ext>
            </a:extLst>
          </p:cNvPr>
          <p:cNvSpPr>
            <a:spLocks noGrp="1"/>
          </p:cNvSpPr>
          <p:nvPr>
            <p:ph type="ftr" sz="quarter" idx="1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ED59273D-D375-4DDC-96DC-9A0B4C27124C}"/>
              </a:ext>
            </a:extLst>
          </p:cNvPr>
          <p:cNvPicPr>
            <a:picLocks noChangeAspect="1"/>
          </p:cNvPicPr>
          <p:nvPr/>
        </p:nvPicPr>
        <p:blipFill>
          <a:blip r:embed="rId2"/>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23172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2B54-778B-4C8A-A272-B27BADFE4EF8}"/>
              </a:ext>
            </a:extLst>
          </p:cNvPr>
          <p:cNvSpPr>
            <a:spLocks noGrp="1"/>
          </p:cNvSpPr>
          <p:nvPr>
            <p:ph type="title"/>
          </p:nvPr>
        </p:nvSpPr>
        <p:spPr>
          <a:xfrm>
            <a:off x="648692" y="69115"/>
            <a:ext cx="7239443" cy="994172"/>
          </a:xfrm>
        </p:spPr>
        <p:txBody>
          <a:bodyPr>
            <a:normAutofit/>
          </a:bodyPr>
          <a:lstStyle/>
          <a:p>
            <a:r>
              <a:rPr lang="en-US" sz="2200" b="1" dirty="0">
                <a:latin typeface="Georgia" panose="02040502050405020303" pitchFamily="18" charset="0"/>
              </a:rPr>
              <a:t>Safety Certification of 737 MAX Misses                the </a:t>
            </a:r>
            <a:r>
              <a:rPr lang="en-US" sz="2200" b="1" i="1" dirty="0">
                <a:latin typeface="Georgia" panose="02040502050405020303" pitchFamily="18" charset="0"/>
              </a:rPr>
              <a:t>Vulnerability VB</a:t>
            </a:r>
            <a:endParaRPr lang="lt-LT" sz="2200" dirty="0">
              <a:latin typeface="Georgia" panose="02040502050405020303" pitchFamily="18" charset="0"/>
            </a:endParaRPr>
          </a:p>
        </p:txBody>
      </p:sp>
      <p:sp>
        <p:nvSpPr>
          <p:cNvPr id="5" name="TextBox 4">
            <a:extLst>
              <a:ext uri="{FF2B5EF4-FFF2-40B4-BE49-F238E27FC236}">
                <a16:creationId xmlns:a16="http://schemas.microsoft.com/office/drawing/2014/main" id="{8EFBA132-5179-4E1A-9D6E-8729684F301E}"/>
              </a:ext>
            </a:extLst>
          </p:cNvPr>
          <p:cNvSpPr txBox="1"/>
          <p:nvPr/>
        </p:nvSpPr>
        <p:spPr>
          <a:xfrm>
            <a:off x="628649" y="1132114"/>
            <a:ext cx="8179834" cy="4339650"/>
          </a:xfrm>
          <a:prstGeom prst="rect">
            <a:avLst/>
          </a:prstGeom>
          <a:noFill/>
        </p:spPr>
        <p:txBody>
          <a:bodyPr wrap="square">
            <a:spAutoFit/>
          </a:bodyPr>
          <a:lstStyle/>
          <a:p>
            <a:r>
              <a:rPr lang="en-GB" sz="1800" b="1" dirty="0">
                <a:latin typeface="Georgia" panose="02040502050405020303" pitchFamily="18" charset="0"/>
              </a:rPr>
              <a:t>The preceding Boeing models 737-100 to 737-700 </a:t>
            </a:r>
            <a:r>
              <a:rPr lang="en-GB" sz="1800" dirty="0">
                <a:latin typeface="Georgia" panose="02040502050405020303" pitchFamily="18" charset="0"/>
              </a:rPr>
              <a:t>had two </a:t>
            </a:r>
            <a:r>
              <a:rPr lang="en-GB" sz="1800" dirty="0" err="1">
                <a:latin typeface="Georgia" panose="02040502050405020303" pitchFamily="18" charset="0"/>
              </a:rPr>
              <a:t>AoA</a:t>
            </a:r>
            <a:r>
              <a:rPr lang="en-GB" sz="1800" dirty="0">
                <a:latin typeface="Georgia" panose="02040502050405020303" pitchFamily="18" charset="0"/>
              </a:rPr>
              <a:t> sensors and did not have any crashes due to </a:t>
            </a:r>
            <a:r>
              <a:rPr lang="en-GB" sz="1800" dirty="0" err="1">
                <a:latin typeface="Georgia" panose="02040502050405020303" pitchFamily="18" charset="0"/>
              </a:rPr>
              <a:t>AoA</a:t>
            </a:r>
            <a:r>
              <a:rPr lang="en-GB" sz="1800" dirty="0">
                <a:latin typeface="Georgia" panose="02040502050405020303" pitchFamily="18" charset="0"/>
              </a:rPr>
              <a:t> sensor failure. The Flight Crews could  determine that an </a:t>
            </a:r>
            <a:r>
              <a:rPr lang="en-GB" sz="1800" dirty="0" err="1">
                <a:latin typeface="Georgia" panose="02040502050405020303" pitchFamily="18" charset="0"/>
              </a:rPr>
              <a:t>AoA</a:t>
            </a:r>
            <a:r>
              <a:rPr lang="en-GB" sz="1800" dirty="0">
                <a:latin typeface="Georgia" panose="02040502050405020303" pitchFamily="18" charset="0"/>
              </a:rPr>
              <a:t> sensor had failed and to disregard its </a:t>
            </a:r>
            <a:r>
              <a:rPr lang="en-GB" sz="1800" i="1" dirty="0">
                <a:latin typeface="Georgia" panose="02040502050405020303" pitchFamily="18" charset="0"/>
              </a:rPr>
              <a:t>False Alarms</a:t>
            </a:r>
            <a:r>
              <a:rPr lang="en-GB" sz="1800" dirty="0">
                <a:latin typeface="Georgia" panose="02040502050405020303" pitchFamily="18" charset="0"/>
              </a:rPr>
              <a:t>. </a:t>
            </a:r>
          </a:p>
          <a:p>
            <a:endParaRPr lang="en-GB" sz="1800" dirty="0">
              <a:latin typeface="Georgia" panose="02040502050405020303" pitchFamily="18" charset="0"/>
            </a:endParaRPr>
          </a:p>
          <a:p>
            <a:r>
              <a:rPr lang="en-GB" sz="1800" b="1" dirty="0">
                <a:latin typeface="Georgia" panose="02040502050405020303" pitchFamily="18" charset="0"/>
              </a:rPr>
              <a:t>The 737 MAX flight control system </a:t>
            </a:r>
            <a:r>
              <a:rPr lang="en-GB" sz="1800" dirty="0">
                <a:latin typeface="Georgia" panose="02040502050405020303" pitchFamily="18" charset="0"/>
              </a:rPr>
              <a:t>differed from the previous models of 737 airplanes because it had the MCAS software. Safety analysis of the effects of MCAS </a:t>
            </a:r>
            <a:r>
              <a:rPr lang="en-GB" sz="1800" b="1" dirty="0">
                <a:latin typeface="Georgia" panose="02040502050405020303" pitchFamily="18" charset="0"/>
              </a:rPr>
              <a:t>should have discovered the </a:t>
            </a:r>
            <a:r>
              <a:rPr lang="en-GB" sz="1800" b="1" i="1" dirty="0">
                <a:latin typeface="Georgia" panose="02040502050405020303" pitchFamily="18" charset="0"/>
              </a:rPr>
              <a:t>Vulnerability VB </a:t>
            </a:r>
            <a:r>
              <a:rPr lang="en-GB" sz="1800" dirty="0">
                <a:latin typeface="Georgia" panose="02040502050405020303" pitchFamily="18" charset="0"/>
              </a:rPr>
              <a:t>and eliminated it before certifying 737 MAX airplanes, but </a:t>
            </a:r>
            <a:r>
              <a:rPr lang="en-GB" sz="1800" i="1" dirty="0">
                <a:latin typeface="Georgia" panose="02040502050405020303" pitchFamily="18" charset="0"/>
              </a:rPr>
              <a:t>VB</a:t>
            </a:r>
            <a:r>
              <a:rPr lang="en-GB" sz="1800" dirty="0">
                <a:latin typeface="Georgia" panose="02040502050405020303" pitchFamily="18" charset="0"/>
              </a:rPr>
              <a:t> was not found.</a:t>
            </a:r>
          </a:p>
          <a:p>
            <a:endParaRPr lang="en-GB" sz="1800" dirty="0">
              <a:latin typeface="Georgia" panose="02040502050405020303" pitchFamily="18" charset="0"/>
            </a:endParaRPr>
          </a:p>
          <a:p>
            <a:r>
              <a:rPr lang="en-GB" sz="1800" b="1" dirty="0">
                <a:latin typeface="Georgia" panose="02040502050405020303" pitchFamily="18" charset="0"/>
              </a:rPr>
              <a:t>I will show that both 737 MAX  crashes and subsequent grounding of 737 MAX fleet would have been avoided at the cost of two additional (redundant) </a:t>
            </a:r>
            <a:r>
              <a:rPr lang="en-GB" sz="1800" b="1" dirty="0" err="1">
                <a:latin typeface="Georgia" panose="02040502050405020303" pitchFamily="18" charset="0"/>
              </a:rPr>
              <a:t>AoA</a:t>
            </a:r>
            <a:r>
              <a:rPr lang="en-GB" sz="1800" b="1" dirty="0">
                <a:latin typeface="Georgia" panose="02040502050405020303" pitchFamily="18" charset="0"/>
              </a:rPr>
              <a:t> sensors per airplane.</a:t>
            </a:r>
            <a:endParaRPr lang="en-GB" sz="1800" dirty="0">
              <a:latin typeface="Georgia" panose="02040502050405020303" pitchFamily="18" charset="0"/>
            </a:endParaRPr>
          </a:p>
          <a:p>
            <a:pPr marL="0" indent="0">
              <a:buNone/>
            </a:pPr>
            <a:endParaRPr lang="en-GB" sz="1800" i="1" dirty="0">
              <a:latin typeface="Georgia" panose="02040502050405020303" pitchFamily="18" charset="0"/>
            </a:endParaRPr>
          </a:p>
          <a:p>
            <a:pPr marL="0" indent="0">
              <a:buNone/>
            </a:pPr>
            <a:endParaRPr lang="en-GB" sz="1400" i="1" dirty="0">
              <a:latin typeface="Georgia" panose="02040502050405020303" pitchFamily="18" charset="0"/>
            </a:endParaRPr>
          </a:p>
          <a:p>
            <a:pPr marL="0" indent="0">
              <a:buNone/>
            </a:pPr>
            <a:endParaRPr lang="en-GB" sz="1400" i="1" dirty="0">
              <a:latin typeface="Georgia" panose="02040502050405020303" pitchFamily="18" charset="0"/>
            </a:endParaRPr>
          </a:p>
          <a:p>
            <a:endParaRPr lang="en-US" sz="1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DDAF48D3-708C-6342-9446-90834FF805AD}"/>
              </a:ext>
            </a:extLst>
          </p:cNvPr>
          <p:cNvSpPr>
            <a:spLocks noGrp="1"/>
          </p:cNvSpPr>
          <p:nvPr>
            <p:ph type="sldNum" sz="quarter" idx="12"/>
          </p:nvPr>
        </p:nvSpPr>
        <p:spPr/>
        <p:txBody>
          <a:bodyPr/>
          <a:lstStyle/>
          <a:p>
            <a:fld id="{F5D06E52-7630-F84B-AB23-AD4D7DE68425}" type="slidenum">
              <a:rPr lang="en-US" smtClean="0"/>
              <a:pPr/>
              <a:t>9</a:t>
            </a:fld>
            <a:endParaRPr lang="en-US"/>
          </a:p>
        </p:txBody>
      </p:sp>
      <p:sp>
        <p:nvSpPr>
          <p:cNvPr id="6" name="Footer Placeholder 5">
            <a:extLst>
              <a:ext uri="{FF2B5EF4-FFF2-40B4-BE49-F238E27FC236}">
                <a16:creationId xmlns:a16="http://schemas.microsoft.com/office/drawing/2014/main" id="{30F3927C-30CD-284F-930B-F90AD526E74C}"/>
              </a:ext>
            </a:extLst>
          </p:cNvPr>
          <p:cNvSpPr>
            <a:spLocks noGrp="1"/>
          </p:cNvSpPr>
          <p:nvPr>
            <p:ph type="ftr" sz="quarter" idx="11"/>
          </p:nvPr>
        </p:nvSpPr>
        <p:spPr/>
        <p:txBody>
          <a:bodyPr/>
          <a:lstStyle/>
          <a:p>
            <a:endParaRPr lang="en-US" dirty="0"/>
          </a:p>
        </p:txBody>
      </p:sp>
      <p:pic>
        <p:nvPicPr>
          <p:cNvPr id="7" name="Picture 6" descr="Text&#10;&#10;Description automatically generated">
            <a:extLst>
              <a:ext uri="{FF2B5EF4-FFF2-40B4-BE49-F238E27FC236}">
                <a16:creationId xmlns:a16="http://schemas.microsoft.com/office/drawing/2014/main" id="{25B3B7E4-6C24-4944-9396-E3731A22F596}"/>
              </a:ext>
            </a:extLst>
          </p:cNvPr>
          <p:cNvPicPr>
            <a:picLocks noChangeAspect="1"/>
          </p:cNvPicPr>
          <p:nvPr/>
        </p:nvPicPr>
        <p:blipFill>
          <a:blip r:embed="rId3"/>
          <a:stretch>
            <a:fillRect/>
          </a:stretch>
        </p:blipFill>
        <p:spPr>
          <a:xfrm>
            <a:off x="6875721" y="172976"/>
            <a:ext cx="2013098" cy="873862"/>
          </a:xfrm>
          <a:prstGeom prst="rect">
            <a:avLst/>
          </a:prstGeom>
        </p:spPr>
      </p:pic>
    </p:spTree>
    <p:extLst>
      <p:ext uri="{BB962C8B-B14F-4D97-AF65-F5344CB8AC3E}">
        <p14:creationId xmlns:p14="http://schemas.microsoft.com/office/powerpoint/2010/main" val="3943824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1892</TotalTime>
  <Words>5647</Words>
  <Application>Microsoft Office PowerPoint</Application>
  <PresentationFormat>On-screen Show (16:9)</PresentationFormat>
  <Paragraphs>254</Paragraphs>
  <Slides>34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Georgia</vt:lpstr>
      <vt:lpstr>Office Theme</vt:lpstr>
      <vt:lpstr>PowerPoint Presentation</vt:lpstr>
      <vt:lpstr>PowerPoint Presentation</vt:lpstr>
      <vt:lpstr>PART  ONE </vt:lpstr>
      <vt:lpstr>Boeing 737 (Before MAX) Flight Crew Makes  Failure Decisions Based on AoA Sensor Outputs</vt:lpstr>
      <vt:lpstr>PowerPoint Presentation</vt:lpstr>
      <vt:lpstr>Fig. 2: The Vane:  External Part of the Angle-of-Attack Sensor </vt:lpstr>
      <vt:lpstr>Boeing Installs MCAS Software In 737 MAX  Airplanes</vt:lpstr>
      <vt:lpstr>The Presence of MCAS Creates a  Vulnerability</vt:lpstr>
      <vt:lpstr>Safety Certification of 737 MAX Misses                the Vulnerability VB</vt:lpstr>
      <vt:lpstr>Lion Air Flight 610 Crashes  on Oct. 29, 2018</vt:lpstr>
      <vt:lpstr>FAA and Boeing Respond to  Lion Air Crash</vt:lpstr>
      <vt:lpstr>The Obvious Solution: Fault Tolerance of AoA Sensors </vt:lpstr>
      <vt:lpstr>Options to Solve the 737 MAX Vulnerability Problem</vt:lpstr>
      <vt:lpstr>Method QR: Quad Redundancy QR with 4 AoA Sensors</vt:lpstr>
      <vt:lpstr>Implementation of My Quad Redundancy (QR) Method  copyright 2020 by Algirdas Avizienis</vt:lpstr>
      <vt:lpstr>Method MD: Majority Decision MD with 3 AoA Sensors </vt:lpstr>
      <vt:lpstr>Implementation of the Majority Decision (MD) Method</vt:lpstr>
      <vt:lpstr>Method DD: Disagree Detector DD of  Two  AoA Sensor Outputs</vt:lpstr>
      <vt:lpstr>The Disadvantages of the DD Method</vt:lpstr>
      <vt:lpstr>The Immense Costs of Not Choosing Fault  Tolerance (1)</vt:lpstr>
      <vt:lpstr>The Immense Costs of Not Choosing Fault  Tolerance (2)</vt:lpstr>
      <vt:lpstr>Three Strikes and Boeing Is Out...of  $ 18 Billion + and 346 Persons Are Out… of Their Lives </vt:lpstr>
      <vt:lpstr> PART  TWO </vt:lpstr>
      <vt:lpstr>FAA Ends the Investigation, Issues                           “Final Rule” Document</vt:lpstr>
      <vt:lpstr>FAA Seeks Advice from an International                         Expert Team</vt:lpstr>
      <vt:lpstr>JATR Experts Find Weaknesses in Boeing’s  Design (Recommendation R6.3 continued)</vt:lpstr>
      <vt:lpstr>FAA and Boeing Disregard JATR  Recommendation R6.3</vt:lpstr>
      <vt:lpstr>FAA Explains “Redundant”, Makes a Mistake</vt:lpstr>
      <vt:lpstr>The First Failure of an AoA Sensor  Disables MCAS and the FAA Mistake Gets  Worse</vt:lpstr>
      <vt:lpstr>      FAA Refuses Unsolicited Advice      </vt:lpstr>
      <vt:lpstr>  My Efforts to Convince FAA to Require  Fault Tolerance: 9 Tries, 4 Replies, but No Success</vt:lpstr>
      <vt:lpstr> My Efforts to Convince FAA to Require Fault Tolerance: Ending with the Final Rule  </vt:lpstr>
      <vt:lpstr>In Conclusion: It Is Not Too Late to Make Things Better for the Boeing 737 MAX Airplane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Indrė Sekevičienė</cp:lastModifiedBy>
  <cp:revision>145</cp:revision>
  <dcterms:created xsi:type="dcterms:W3CDTF">2017-05-22T06:50:24Z</dcterms:created>
  <dcterms:modified xsi:type="dcterms:W3CDTF">2021-06-16T05:40:30Z</dcterms:modified>
</cp:coreProperties>
</file>